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80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5" r:id="rId18"/>
    <p:sldId id="276" r:id="rId19"/>
    <p:sldId id="277" r:id="rId20"/>
    <p:sldId id="278" r:id="rId21"/>
    <p:sldId id="279" r:id="rId22"/>
  </p:sldIdLst>
  <p:sldSz cx="15113000" cy="9067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BC"/>
    <a:srgbClr val="F1E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Col>
    <a:la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10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90" name="Shape 29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382572" latinLnBrk="0">
      <a:defRPr sz="1200">
        <a:latin typeface="+mn-lt"/>
        <a:ea typeface="+mn-ea"/>
        <a:cs typeface="+mn-cs"/>
        <a:sym typeface="Calibri"/>
      </a:defRPr>
    </a:lvl1pPr>
    <a:lvl2pPr indent="228600" defTabSz="1382572" latinLnBrk="0">
      <a:defRPr sz="1200">
        <a:latin typeface="+mn-lt"/>
        <a:ea typeface="+mn-ea"/>
        <a:cs typeface="+mn-cs"/>
        <a:sym typeface="Calibri"/>
      </a:defRPr>
    </a:lvl2pPr>
    <a:lvl3pPr indent="457200" defTabSz="1382572" latinLnBrk="0">
      <a:defRPr sz="1200">
        <a:latin typeface="+mn-lt"/>
        <a:ea typeface="+mn-ea"/>
        <a:cs typeface="+mn-cs"/>
        <a:sym typeface="Calibri"/>
      </a:defRPr>
    </a:lvl3pPr>
    <a:lvl4pPr indent="685800" defTabSz="1382572" latinLnBrk="0">
      <a:defRPr sz="1200">
        <a:latin typeface="+mn-lt"/>
        <a:ea typeface="+mn-ea"/>
        <a:cs typeface="+mn-cs"/>
        <a:sym typeface="Calibri"/>
      </a:defRPr>
    </a:lvl4pPr>
    <a:lvl5pPr indent="914400" defTabSz="1382572" latinLnBrk="0">
      <a:defRPr sz="1200">
        <a:latin typeface="+mn-lt"/>
        <a:ea typeface="+mn-ea"/>
        <a:cs typeface="+mn-cs"/>
        <a:sym typeface="Calibri"/>
      </a:defRPr>
    </a:lvl5pPr>
    <a:lvl6pPr indent="1143000" defTabSz="1382572" latinLnBrk="0">
      <a:defRPr sz="1200">
        <a:latin typeface="+mn-lt"/>
        <a:ea typeface="+mn-ea"/>
        <a:cs typeface="+mn-cs"/>
        <a:sym typeface="Calibri"/>
      </a:defRPr>
    </a:lvl6pPr>
    <a:lvl7pPr indent="1371600" defTabSz="1382572" latinLnBrk="0">
      <a:defRPr sz="1200">
        <a:latin typeface="+mn-lt"/>
        <a:ea typeface="+mn-ea"/>
        <a:cs typeface="+mn-cs"/>
        <a:sym typeface="Calibri"/>
      </a:defRPr>
    </a:lvl7pPr>
    <a:lvl8pPr indent="1600200" defTabSz="1382572" latinLnBrk="0">
      <a:defRPr sz="1200">
        <a:latin typeface="+mn-lt"/>
        <a:ea typeface="+mn-ea"/>
        <a:cs typeface="+mn-cs"/>
        <a:sym typeface="Calibri"/>
      </a:defRPr>
    </a:lvl8pPr>
    <a:lvl9pPr indent="1828800" defTabSz="1382572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134189" y="2818375"/>
            <a:ext cx="12854148" cy="1944724"/>
          </a:xfrm>
          <a:prstGeom prst="rect">
            <a:avLst/>
          </a:prstGeom>
        </p:spPr>
        <p:txBody>
          <a:bodyPr anchor="ctr"/>
          <a:lstStyle>
            <a:lvl1pPr algn="ctr">
              <a:defRPr sz="6700" b="0" cap="none"/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268378" y="5141119"/>
            <a:ext cx="10585771" cy="2318548"/>
          </a:xfrm>
          <a:prstGeom prst="rect">
            <a:avLst/>
          </a:prstGeom>
        </p:spPr>
        <p:txBody>
          <a:bodyPr lIns="69127" tIns="69127" rIns="69127" bIns="69127" numCol="1" spcCol="38100"/>
          <a:lstStyle>
            <a:lvl1pPr marL="0" indent="0" algn="ctr" defTabSz="1382572">
              <a:lnSpc>
                <a:spcPct val="100000"/>
              </a:lnSpc>
              <a:spcBef>
                <a:spcPts val="1100"/>
              </a:spcBef>
              <a:buSzTx/>
              <a:buNone/>
              <a:defRPr sz="4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  <a:lvl2pPr marL="0" indent="0" algn="ctr" defTabSz="1382572">
              <a:lnSpc>
                <a:spcPct val="100000"/>
              </a:lnSpc>
              <a:spcBef>
                <a:spcPts val="1100"/>
              </a:spcBef>
              <a:buSzTx/>
              <a:buNone/>
              <a:defRPr sz="4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2pPr>
            <a:lvl3pPr marL="0" indent="0" algn="ctr" defTabSz="1382572">
              <a:lnSpc>
                <a:spcPct val="100000"/>
              </a:lnSpc>
              <a:spcBef>
                <a:spcPts val="1100"/>
              </a:spcBef>
              <a:buSzTx/>
              <a:buNone/>
              <a:defRPr sz="4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3pPr>
            <a:lvl4pPr marL="0" indent="0" algn="ctr" defTabSz="1382572">
              <a:lnSpc>
                <a:spcPct val="100000"/>
              </a:lnSpc>
              <a:spcBef>
                <a:spcPts val="1100"/>
              </a:spcBef>
              <a:buSzTx/>
              <a:buNone/>
              <a:defRPr sz="4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4pPr>
            <a:lvl5pPr marL="0" indent="0" algn="ctr" defTabSz="1382572">
              <a:lnSpc>
                <a:spcPct val="100000"/>
              </a:lnSpc>
              <a:spcBef>
                <a:spcPts val="1100"/>
              </a:spcBef>
              <a:buSzTx/>
              <a:buNone/>
              <a:defRPr sz="4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983722" y="8460485"/>
            <a:ext cx="382680" cy="379902"/>
          </a:xfrm>
          <a:prstGeom prst="rect">
            <a:avLst/>
          </a:prstGeom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lide comum com grafis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Rectangle"/>
          <p:cNvSpPr/>
          <p:nvPr/>
        </p:nvSpPr>
        <p:spPr>
          <a:xfrm>
            <a:off x="-3" y="283367"/>
            <a:ext cx="15113005" cy="8501068"/>
          </a:xfrm>
          <a:prstGeom prst="roundRect">
            <a:avLst>
              <a:gd name="adj" fmla="val 0"/>
            </a:avLst>
          </a:prstGeom>
          <a:solidFill>
            <a:srgbClr val="FFFAF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45747"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96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6073" y="7938147"/>
            <a:ext cx="5336443" cy="1059617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Line"/>
          <p:cNvSpPr/>
          <p:nvPr/>
        </p:nvSpPr>
        <p:spPr>
          <a:xfrm>
            <a:off x="472985" y="1381523"/>
            <a:ext cx="12490976" cy="4"/>
          </a:xfrm>
          <a:prstGeom prst="line">
            <a:avLst/>
          </a:prstGeom>
          <a:ln w="12700">
            <a:solidFill>
              <a:srgbClr val="A7A7A7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98" name="Rectangle"/>
          <p:cNvSpPr/>
          <p:nvPr/>
        </p:nvSpPr>
        <p:spPr>
          <a:xfrm>
            <a:off x="-3" y="283367"/>
            <a:ext cx="236146" cy="8501068"/>
          </a:xfrm>
          <a:prstGeom prst="roundRect">
            <a:avLst>
              <a:gd name="adj" fmla="val 0"/>
            </a:avLst>
          </a:prstGeom>
          <a:solidFill>
            <a:srgbClr val="AE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45747"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165645" y="7889807"/>
            <a:ext cx="471204" cy="457735"/>
          </a:xfrm>
          <a:prstGeom prst="rect">
            <a:avLst/>
          </a:prstGeom>
        </p:spPr>
        <p:txBody>
          <a:bodyPr lIns="31484" tIns="31484" rIns="31484" bIns="31484"/>
          <a:lstStyle>
            <a:lvl1pPr algn="r" defTabSz="386220">
              <a:defRPr sz="28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itle Text"/>
          <p:cNvSpPr txBox="1">
            <a:spLocks noGrp="1"/>
          </p:cNvSpPr>
          <p:nvPr>
            <p:ph type="title"/>
          </p:nvPr>
        </p:nvSpPr>
        <p:spPr>
          <a:xfrm>
            <a:off x="1134189" y="2818375"/>
            <a:ext cx="12854148" cy="1944724"/>
          </a:xfrm>
          <a:prstGeom prst="rect">
            <a:avLst/>
          </a:prstGeom>
        </p:spPr>
        <p:txBody>
          <a:bodyPr anchor="ctr"/>
          <a:lstStyle>
            <a:lvl1pPr algn="ctr">
              <a:defRPr sz="6700" b="0" cap="none"/>
            </a:lvl1pPr>
          </a:lstStyle>
          <a:p>
            <a:r>
              <a:t>Title Text</a:t>
            </a:r>
          </a:p>
        </p:txBody>
      </p:sp>
      <p:sp>
        <p:nvSpPr>
          <p:cNvPr id="10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268378" y="5141119"/>
            <a:ext cx="10585771" cy="2318547"/>
          </a:xfrm>
          <a:prstGeom prst="rect">
            <a:avLst/>
          </a:prstGeom>
        </p:spPr>
        <p:txBody>
          <a:bodyPr lIns="69127" tIns="69127" rIns="69127" bIns="69127" numCol="1" spcCol="38100"/>
          <a:lstStyle>
            <a:lvl1pPr marL="0" indent="0" algn="ctr" defTabSz="1382572">
              <a:lnSpc>
                <a:spcPct val="100000"/>
              </a:lnSpc>
              <a:spcBef>
                <a:spcPts val="1100"/>
              </a:spcBef>
              <a:buSzTx/>
              <a:buNone/>
              <a:defRPr sz="4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  <a:lvl2pPr marL="0" indent="0" algn="ctr" defTabSz="1382572">
              <a:lnSpc>
                <a:spcPct val="100000"/>
              </a:lnSpc>
              <a:spcBef>
                <a:spcPts val="1100"/>
              </a:spcBef>
              <a:buSzTx/>
              <a:buNone/>
              <a:defRPr sz="4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2pPr>
            <a:lvl3pPr marL="0" indent="0" algn="ctr" defTabSz="1382572">
              <a:lnSpc>
                <a:spcPct val="100000"/>
              </a:lnSpc>
              <a:spcBef>
                <a:spcPts val="1100"/>
              </a:spcBef>
              <a:buSzTx/>
              <a:buNone/>
              <a:defRPr sz="4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3pPr>
            <a:lvl4pPr marL="0" indent="0" algn="ctr" defTabSz="1382572">
              <a:lnSpc>
                <a:spcPct val="100000"/>
              </a:lnSpc>
              <a:spcBef>
                <a:spcPts val="1100"/>
              </a:spcBef>
              <a:buSzTx/>
              <a:buNone/>
              <a:defRPr sz="4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4pPr>
            <a:lvl5pPr marL="0" indent="0" algn="ctr" defTabSz="1382572">
              <a:lnSpc>
                <a:spcPct val="100000"/>
              </a:lnSpc>
              <a:spcBef>
                <a:spcPts val="1100"/>
              </a:spcBef>
              <a:buSzTx/>
              <a:buNone/>
              <a:defRPr sz="4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983721" y="8460485"/>
            <a:ext cx="382680" cy="379902"/>
          </a:xfrm>
          <a:prstGeom prst="rect">
            <a:avLst/>
          </a:prstGeom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4581" y="7840685"/>
            <a:ext cx="13617447" cy="42112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2200">
                <a:latin typeface="Aptos Bold"/>
                <a:ea typeface="Aptos Bold"/>
                <a:cs typeface="Aptos Bold"/>
                <a:sym typeface="Aptos Bold"/>
              </a:defRPr>
            </a:lvl1pPr>
            <a:lvl2pPr marL="661203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2pPr>
            <a:lvl3pPr marL="1039032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3pPr>
            <a:lvl4pPr marL="1416863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4pPr>
            <a:lvl5pPr marL="1794692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6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747776" y="1702355"/>
            <a:ext cx="13617447" cy="3072980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1511281">
              <a:lnSpc>
                <a:spcPct val="80000"/>
              </a:lnSpc>
              <a:defRPr sz="7100" b="0" cap="none" spc="-14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17" name="Body Level One…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44581" y="4775331"/>
            <a:ext cx="13617445" cy="1259419"/>
          </a:xfrm>
          <a:prstGeom prst="rect">
            <a:avLst/>
          </a:prstGeom>
        </p:spPr>
        <p:txBody>
          <a:bodyPr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Presentation Subtitle</a:t>
            </a:r>
          </a:p>
        </p:txBody>
      </p:sp>
      <p:sp>
        <p:nvSpPr>
          <p:cNvPr id="1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Avocados and limes"/>
          <p:cNvSpPr>
            <a:spLocks noGrp="1"/>
          </p:cNvSpPr>
          <p:nvPr>
            <p:ph type="pic" idx="21"/>
          </p:nvPr>
        </p:nvSpPr>
        <p:spPr>
          <a:xfrm>
            <a:off x="-716294" y="-856403"/>
            <a:ext cx="16577073" cy="10590295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126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747779" y="4710217"/>
            <a:ext cx="13617444" cy="3072978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1511281">
              <a:lnSpc>
                <a:spcPct val="80000"/>
              </a:lnSpc>
              <a:defRPr sz="7100" b="0" cap="none" spc="-14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8517" y="731279"/>
            <a:ext cx="13615968" cy="42112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2200">
                <a:latin typeface="Aptos Bold"/>
                <a:ea typeface="Aptos Bold"/>
                <a:cs typeface="Aptos Bold"/>
                <a:sym typeface="Aptos Bold"/>
              </a:defRPr>
            </a:lvl1pPr>
            <a:lvl2pPr marL="661203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2pPr>
            <a:lvl3pPr marL="1039032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3pPr>
            <a:lvl4pPr marL="1416863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4pPr>
            <a:lvl5pPr marL="1794692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8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747778" y="7675440"/>
            <a:ext cx="13617445" cy="738435"/>
          </a:xfrm>
          <a:prstGeom prst="rect">
            <a:avLst/>
          </a:prstGeom>
        </p:spPr>
        <p:txBody>
          <a:bodyPr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Presentation Subtitle</a:t>
            </a:r>
          </a:p>
        </p:txBody>
      </p:sp>
      <p:sp>
        <p:nvSpPr>
          <p:cNvPr id="1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Bowl with salmon cakes, salad, and hummus"/>
          <p:cNvSpPr>
            <a:spLocks noGrp="1"/>
          </p:cNvSpPr>
          <p:nvPr>
            <p:ph type="pic" idx="21"/>
          </p:nvPr>
        </p:nvSpPr>
        <p:spPr>
          <a:xfrm>
            <a:off x="6800850" y="-134338"/>
            <a:ext cx="7527270" cy="934487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137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47779" y="839610"/>
            <a:ext cx="6060943" cy="3888839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1511281">
              <a:lnSpc>
                <a:spcPct val="80000"/>
              </a:lnSpc>
              <a:defRPr sz="5200" b="0" cap="none" spc="-10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Slide Title</a:t>
            </a:r>
          </a:p>
        </p:txBody>
      </p:sp>
      <p:sp>
        <p:nvSpPr>
          <p:cNvPr id="13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7779" y="4667825"/>
            <a:ext cx="6060943" cy="3560365"/>
          </a:xfrm>
          <a:prstGeom prst="rect">
            <a:avLst/>
          </a:prstGeom>
        </p:spPr>
        <p:txBody>
          <a:bodyPr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  <a:lvl2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2pPr>
            <a:lvl3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3pPr>
            <a:lvl4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4pPr>
            <a:lvl5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422422" y="8631747"/>
            <a:ext cx="260413" cy="2667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"/>
          <p:cNvSpPr/>
          <p:nvPr/>
        </p:nvSpPr>
        <p:spPr>
          <a:xfrm>
            <a:off x="236140" y="0"/>
            <a:ext cx="14876861" cy="90678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11644">
              <a:defRPr sz="19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147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47779" y="713668"/>
            <a:ext cx="13617444" cy="947483"/>
          </a:xfrm>
          <a:prstGeom prst="rect">
            <a:avLst/>
          </a:prstGeom>
        </p:spPr>
        <p:txBody>
          <a:bodyPr lIns="50800" tIns="50800" rIns="50800" bIns="50800"/>
          <a:lstStyle>
            <a:lvl1pPr defTabSz="1511281">
              <a:lnSpc>
                <a:spcPct val="80000"/>
              </a:lnSpc>
              <a:defRPr sz="5200" b="0" cap="none" spc="-10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Slide Title</a:t>
            </a:r>
          </a:p>
        </p:txBody>
      </p:sp>
      <p:sp>
        <p:nvSpPr>
          <p:cNvPr id="14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7779" y="1568789"/>
            <a:ext cx="13617444" cy="617996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  <a:lvl2pPr marL="81076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2pPr>
            <a:lvl3pPr marL="118859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3pPr>
            <a:lvl4pPr marL="156642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4pPr>
            <a:lvl5pPr marL="1944251" indent="-432929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9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747778" y="2808732"/>
            <a:ext cx="13617445" cy="5458143"/>
          </a:xfrm>
          <a:prstGeom prst="rect">
            <a:avLst/>
          </a:prstGeom>
        </p:spPr>
        <p:txBody>
          <a:bodyPr numCol="1" spcCol="38100"/>
          <a:lstStyle/>
          <a:p>
            <a:r>
              <a:t>Slide bullet text</a:t>
            </a:r>
          </a:p>
        </p:txBody>
      </p:sp>
      <p:sp>
        <p:nvSpPr>
          <p:cNvPr id="1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 MUL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47779" y="713668"/>
            <a:ext cx="13617444" cy="947483"/>
          </a:xfrm>
          <a:prstGeom prst="rect">
            <a:avLst/>
          </a:prstGeom>
        </p:spPr>
        <p:txBody>
          <a:bodyPr lIns="50800" tIns="50800" rIns="50800" bIns="50800"/>
          <a:lstStyle>
            <a:lvl1pPr defTabSz="1511281">
              <a:lnSpc>
                <a:spcPct val="80000"/>
              </a:lnSpc>
              <a:defRPr sz="5200" b="0" cap="none" spc="-10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Slide Title</a:t>
            </a:r>
          </a:p>
        </p:txBody>
      </p:sp>
      <p:sp>
        <p:nvSpPr>
          <p:cNvPr id="15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7779" y="1568789"/>
            <a:ext cx="13617444" cy="617996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  <a:lvl2pPr marL="81076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2pPr>
            <a:lvl3pPr marL="118859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3pPr>
            <a:lvl4pPr marL="156642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4pPr>
            <a:lvl5pPr marL="1944251" indent="-432929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59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747778" y="2808732"/>
            <a:ext cx="13617445" cy="5458143"/>
          </a:xfrm>
          <a:prstGeom prst="rect">
            <a:avLst/>
          </a:prstGeom>
        </p:spPr>
        <p:txBody>
          <a:bodyPr numCol="1" spcCol="38100"/>
          <a:lstStyle/>
          <a:p>
            <a:r>
              <a:t>Slide bullet text</a:t>
            </a:r>
          </a:p>
        </p:txBody>
      </p:sp>
      <p:sp>
        <p:nvSpPr>
          <p:cNvPr id="160" name="Rectangle"/>
          <p:cNvSpPr/>
          <p:nvPr/>
        </p:nvSpPr>
        <p:spPr>
          <a:xfrm>
            <a:off x="-78713" y="0"/>
            <a:ext cx="314854" cy="9067800"/>
          </a:xfrm>
          <a:prstGeom prst="rect">
            <a:avLst/>
          </a:prstGeom>
          <a:solidFill>
            <a:srgbClr val="008BAC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11644">
              <a:defRPr sz="19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16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7779" y="1568789"/>
            <a:ext cx="6060943" cy="617996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  <a:lvl2pPr marL="81076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2pPr>
            <a:lvl3pPr marL="118859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3pPr>
            <a:lvl4pPr marL="156642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4pPr>
            <a:lvl5pPr marL="1944251" indent="-432929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77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747778" y="2808732"/>
            <a:ext cx="6060945" cy="5458552"/>
          </a:xfrm>
          <a:prstGeom prst="rect">
            <a:avLst/>
          </a:prstGeom>
        </p:spPr>
        <p:txBody>
          <a:bodyPr numCol="1" spcCol="38100"/>
          <a:lstStyle/>
          <a:p>
            <a:r>
              <a:t>Slide bullet text</a:t>
            </a:r>
          </a:p>
        </p:txBody>
      </p:sp>
      <p:sp>
        <p:nvSpPr>
          <p:cNvPr id="178" name="Bowl of pappardelle pasta with parsley butter, roasted hazelnuts, and shaved parmesan cheese"/>
          <p:cNvSpPr>
            <a:spLocks noGrp="1"/>
          </p:cNvSpPr>
          <p:nvPr>
            <p:ph type="pic" idx="22"/>
          </p:nvPr>
        </p:nvSpPr>
        <p:spPr>
          <a:xfrm>
            <a:off x="7556500" y="-269249"/>
            <a:ext cx="6766188" cy="9623024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1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47779" y="713668"/>
            <a:ext cx="6060943" cy="948762"/>
          </a:xfrm>
          <a:prstGeom prst="rect">
            <a:avLst/>
          </a:prstGeom>
        </p:spPr>
        <p:txBody>
          <a:bodyPr lIns="50800" tIns="50800" rIns="50800" bIns="50800"/>
          <a:lstStyle>
            <a:lvl1pPr defTabSz="1511281">
              <a:lnSpc>
                <a:spcPct val="80000"/>
              </a:lnSpc>
              <a:defRPr sz="5200" b="0" cap="none" spc="-10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Slide Title</a:t>
            </a:r>
          </a:p>
        </p:txBody>
      </p:sp>
      <p:sp>
        <p:nvSpPr>
          <p:cNvPr id="1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7779" y="1568789"/>
            <a:ext cx="6060943" cy="617996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  <a:lvl2pPr marL="81076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2pPr>
            <a:lvl3pPr marL="118859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3pPr>
            <a:lvl4pPr marL="156642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4pPr>
            <a:lvl5pPr marL="1944251" indent="-432929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88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747778" y="2808732"/>
            <a:ext cx="6060945" cy="5458552"/>
          </a:xfrm>
          <a:prstGeom prst="rect">
            <a:avLst/>
          </a:prstGeom>
        </p:spPr>
        <p:txBody>
          <a:bodyPr numCol="1" spcCol="38100"/>
          <a:lstStyle/>
          <a:p>
            <a:r>
              <a:t>Slide bullet text</a:t>
            </a:r>
          </a:p>
        </p:txBody>
      </p:sp>
      <p:sp>
        <p:nvSpPr>
          <p:cNvPr id="18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47779" y="713668"/>
            <a:ext cx="6060943" cy="948762"/>
          </a:xfrm>
          <a:prstGeom prst="rect">
            <a:avLst/>
          </a:prstGeom>
        </p:spPr>
        <p:txBody>
          <a:bodyPr lIns="50800" tIns="50800" rIns="50800" bIns="50800"/>
          <a:lstStyle>
            <a:lvl1pPr defTabSz="1511281">
              <a:lnSpc>
                <a:spcPct val="80000"/>
              </a:lnSpc>
              <a:defRPr sz="5200" b="0" cap="none" spc="-10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Slide Title</a:t>
            </a:r>
          </a:p>
        </p:txBody>
      </p:sp>
      <p:sp>
        <p:nvSpPr>
          <p:cNvPr id="19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1194573" y="5829960"/>
            <a:ext cx="12854149" cy="1801916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94573" y="3845340"/>
            <a:ext cx="12854149" cy="1984626"/>
          </a:xfrm>
          <a:prstGeom prst="rect">
            <a:avLst/>
          </a:prstGeom>
        </p:spPr>
        <p:txBody>
          <a:bodyPr lIns="69127" tIns="69127" rIns="69127" bIns="69127" numCol="1" spcCol="38100" anchor="b"/>
          <a:lstStyle>
            <a:lvl1pPr marL="0" indent="0" defTabSz="1382572">
              <a:lnSpc>
                <a:spcPct val="100000"/>
              </a:lnSpc>
              <a:spcBef>
                <a:spcPts val="700"/>
              </a:spcBef>
              <a:buSzTx/>
              <a:buNone/>
              <a:defRPr sz="30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  <a:lvl2pPr marL="0" indent="0" defTabSz="1382572">
              <a:lnSpc>
                <a:spcPct val="100000"/>
              </a:lnSpc>
              <a:spcBef>
                <a:spcPts val="700"/>
              </a:spcBef>
              <a:buSzTx/>
              <a:buNone/>
              <a:defRPr sz="30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2pPr>
            <a:lvl3pPr marL="0" indent="0" defTabSz="1382572">
              <a:lnSpc>
                <a:spcPct val="100000"/>
              </a:lnSpc>
              <a:spcBef>
                <a:spcPts val="700"/>
              </a:spcBef>
              <a:buSzTx/>
              <a:buNone/>
              <a:defRPr sz="30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3pPr>
            <a:lvl4pPr marL="0" indent="0" defTabSz="1382572">
              <a:lnSpc>
                <a:spcPct val="100000"/>
              </a:lnSpc>
              <a:spcBef>
                <a:spcPts val="700"/>
              </a:spcBef>
              <a:buSzTx/>
              <a:buNone/>
              <a:defRPr sz="30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4pPr>
            <a:lvl5pPr marL="0" indent="0" defTabSz="1382572">
              <a:lnSpc>
                <a:spcPct val="100000"/>
              </a:lnSpc>
              <a:spcBef>
                <a:spcPts val="700"/>
              </a:spcBef>
              <a:buSzTx/>
              <a:buNone/>
              <a:defRPr sz="30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983722" y="8460485"/>
            <a:ext cx="382680" cy="379902"/>
          </a:xfrm>
          <a:prstGeom prst="rect">
            <a:avLst/>
          </a:prstGeom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7779" y="1568789"/>
            <a:ext cx="6060943" cy="617996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  <a:lvl2pPr marL="81076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2pPr>
            <a:lvl3pPr marL="118859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3pPr>
            <a:lvl4pPr marL="156642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4pPr>
            <a:lvl5pPr marL="1944251" indent="-432929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8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747778" y="2808732"/>
            <a:ext cx="6060945" cy="5458552"/>
          </a:xfrm>
          <a:prstGeom prst="rect">
            <a:avLst/>
          </a:prstGeom>
        </p:spPr>
        <p:txBody>
          <a:bodyPr numCol="1" spcCol="38100"/>
          <a:lstStyle/>
          <a:p>
            <a:r>
              <a:t>Slide bullet text</a:t>
            </a:r>
          </a:p>
        </p:txBody>
      </p:sp>
      <p:sp>
        <p:nvSpPr>
          <p:cNvPr id="19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47779" y="713668"/>
            <a:ext cx="6060943" cy="948762"/>
          </a:xfrm>
          <a:prstGeom prst="rect">
            <a:avLst/>
          </a:prstGeom>
        </p:spPr>
        <p:txBody>
          <a:bodyPr lIns="50800" tIns="50800" rIns="50800" bIns="50800"/>
          <a:lstStyle>
            <a:lvl1pPr defTabSz="1511281">
              <a:lnSpc>
                <a:spcPct val="80000"/>
              </a:lnSpc>
              <a:defRPr sz="5200" b="0" cap="none" spc="-10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Slide Title</a:t>
            </a:r>
          </a:p>
        </p:txBody>
      </p:sp>
      <p:sp>
        <p:nvSpPr>
          <p:cNvPr id="2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747776" y="2997412"/>
            <a:ext cx="13617447" cy="3072977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1511281">
              <a:lnSpc>
                <a:spcPct val="80000"/>
              </a:lnSpc>
              <a:defRPr sz="7100" b="0" cap="none" spc="-14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Section Title</a:t>
            </a:r>
          </a:p>
        </p:txBody>
      </p:sp>
      <p:sp>
        <p:nvSpPr>
          <p:cNvPr id="2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422422" y="8631747"/>
            <a:ext cx="260413" cy="2667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47779" y="713670"/>
            <a:ext cx="13617444" cy="948662"/>
          </a:xfrm>
          <a:prstGeom prst="rect">
            <a:avLst/>
          </a:prstGeom>
        </p:spPr>
        <p:txBody>
          <a:bodyPr lIns="50800" tIns="50800" rIns="50800" bIns="50800"/>
          <a:lstStyle>
            <a:lvl1pPr defTabSz="1511281">
              <a:lnSpc>
                <a:spcPct val="80000"/>
              </a:lnSpc>
              <a:defRPr sz="5200" b="0" cap="none" spc="-10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Slide Title</a:t>
            </a:r>
          </a:p>
        </p:txBody>
      </p:sp>
      <p:sp>
        <p:nvSpPr>
          <p:cNvPr id="21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7779" y="1568789"/>
            <a:ext cx="13617444" cy="617996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  <a:lvl2pPr marL="81076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2pPr>
            <a:lvl3pPr marL="118859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3pPr>
            <a:lvl4pPr marL="156642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4pPr>
            <a:lvl5pPr marL="1944251" indent="-432929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747779" y="713668"/>
            <a:ext cx="13617444" cy="948762"/>
          </a:xfrm>
          <a:prstGeom prst="rect">
            <a:avLst/>
          </a:prstGeom>
        </p:spPr>
        <p:txBody>
          <a:bodyPr lIns="50800" tIns="50800" rIns="50800" bIns="50800"/>
          <a:lstStyle>
            <a:lvl1pPr defTabSz="1511281">
              <a:lnSpc>
                <a:spcPct val="80000"/>
              </a:lnSpc>
              <a:defRPr sz="5200" b="0" cap="none" spc="-10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Agenda Title</a:t>
            </a:r>
          </a:p>
        </p:txBody>
      </p:sp>
      <p:sp>
        <p:nvSpPr>
          <p:cNvPr id="22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7779" y="1568789"/>
            <a:ext cx="13617444" cy="617996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  <a:lvl2pPr marL="81076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2pPr>
            <a:lvl3pPr marL="118859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3pPr>
            <a:lvl4pPr marL="156642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4pPr>
            <a:lvl5pPr marL="1944251" indent="-432929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Agenda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26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747778" y="2808732"/>
            <a:ext cx="13617445" cy="5458143"/>
          </a:xfrm>
          <a:prstGeom prst="rect">
            <a:avLst/>
          </a:prstGeom>
        </p:spPr>
        <p:txBody>
          <a:bodyPr numCol="1" spcCol="38100"/>
          <a:lstStyle>
            <a:lvl1pPr marL="0" indent="0" defTabSz="511644">
              <a:lnSpc>
                <a:spcPct val="100000"/>
              </a:lnSpc>
              <a:spcBef>
                <a:spcPts val="1100"/>
              </a:spcBef>
              <a:buSzTx/>
              <a:buNone/>
              <a:defRPr sz="3400" spc="-100"/>
            </a:lvl1pPr>
          </a:lstStyle>
          <a:p>
            <a:r>
              <a:t>Agenda Topics</a:t>
            </a:r>
          </a:p>
        </p:txBody>
      </p:sp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747779" y="3253223"/>
            <a:ext cx="13617444" cy="2561353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7100" spc="-144">
                <a:latin typeface="Aptos Bold"/>
                <a:ea typeface="Aptos Bold"/>
                <a:cs typeface="Aptos Bold"/>
                <a:sym typeface="Aptos Bold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7100" spc="-144">
                <a:latin typeface="Aptos Bold"/>
                <a:ea typeface="Aptos Bold"/>
                <a:cs typeface="Aptos Bold"/>
                <a:sym typeface="Aptos Bold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7100" spc="-144">
                <a:latin typeface="Aptos Bold"/>
                <a:ea typeface="Aptos Bold"/>
                <a:cs typeface="Aptos Bold"/>
                <a:sym typeface="Aptos Bold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7100" spc="-144">
                <a:latin typeface="Aptos Bold"/>
                <a:ea typeface="Aptos Bold"/>
                <a:cs typeface="Aptos Bold"/>
                <a:sym typeface="Aptos Bold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7100" spc="-144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747779" y="711306"/>
            <a:ext cx="13617444" cy="4787494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5400" spc="-155">
                <a:latin typeface="Aptos Bold"/>
                <a:ea typeface="Aptos Bold"/>
                <a:cs typeface="Aptos Bold"/>
                <a:sym typeface="Aptos Bold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5400" spc="-155">
                <a:latin typeface="Aptos Bold"/>
                <a:ea typeface="Aptos Bold"/>
                <a:cs typeface="Aptos Bold"/>
                <a:sym typeface="Aptos Bold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5400" spc="-155">
                <a:latin typeface="Aptos Bold"/>
                <a:ea typeface="Aptos Bold"/>
                <a:cs typeface="Aptos Bold"/>
                <a:sym typeface="Aptos Bold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5400" spc="-155">
                <a:latin typeface="Aptos Bold"/>
                <a:ea typeface="Aptos Bold"/>
                <a:cs typeface="Aptos Bold"/>
                <a:sym typeface="Aptos Bold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5400" spc="-155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3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747778" y="5462218"/>
            <a:ext cx="13617445" cy="617994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2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506107" y="7057659"/>
            <a:ext cx="12519829" cy="42112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2200">
                <a:latin typeface="Aptos Bold"/>
                <a:ea typeface="Aptos Bold"/>
                <a:cs typeface="Aptos Bold"/>
                <a:sym typeface="Aptos Bold"/>
              </a:defRPr>
            </a:lvl1pPr>
            <a:lvl2pPr marL="661203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2pPr>
            <a:lvl3pPr marL="1039032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3pPr>
            <a:lvl4pPr marL="1416863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4pPr>
            <a:lvl5pPr marL="1794692" indent="-283373" defTabSz="511644">
              <a:lnSpc>
                <a:spcPct val="100000"/>
              </a:lnSpc>
              <a:spcBef>
                <a:spcPts val="0"/>
              </a:spcBef>
              <a:defRPr sz="22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Attribution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2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1087066" y="3265795"/>
            <a:ext cx="12938867" cy="2536213"/>
          </a:xfrm>
          <a:prstGeom prst="rect">
            <a:avLst/>
          </a:prstGeom>
        </p:spPr>
        <p:txBody>
          <a:bodyPr numCol="1" spcCol="38100"/>
          <a:lstStyle>
            <a:lvl1pPr marL="0" indent="104759">
              <a:spcBef>
                <a:spcPts val="0"/>
              </a:spcBef>
              <a:buSzTx/>
              <a:buNone/>
              <a:defRPr sz="5200" spc="-200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“Notable Quote”</a:t>
            </a:r>
          </a:p>
        </p:txBody>
      </p:sp>
      <p:sp>
        <p:nvSpPr>
          <p:cNvPr id="2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Bowl of salad with fried rice, boiled eggs, and chopsticks"/>
          <p:cNvSpPr>
            <a:spLocks noGrp="1"/>
          </p:cNvSpPr>
          <p:nvPr>
            <p:ph type="pic" sz="quarter" idx="21"/>
          </p:nvPr>
        </p:nvSpPr>
        <p:spPr>
          <a:xfrm>
            <a:off x="9768351" y="671688"/>
            <a:ext cx="4610692" cy="3933399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261" name="Bowl with salmon cakes, salad, and hummus "/>
          <p:cNvSpPr>
            <a:spLocks noGrp="1"/>
          </p:cNvSpPr>
          <p:nvPr>
            <p:ph type="pic" sz="half" idx="22"/>
          </p:nvPr>
        </p:nvSpPr>
        <p:spPr>
          <a:xfrm>
            <a:off x="8367249" y="2630081"/>
            <a:ext cx="6470254" cy="803262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262" name="Bowl of pappardelle pasta with parsley butter, roasted hazelnuts, and shaved parmesan cheese"/>
          <p:cNvSpPr>
            <a:spLocks noGrp="1"/>
          </p:cNvSpPr>
          <p:nvPr>
            <p:ph type="pic" idx="23"/>
          </p:nvPr>
        </p:nvSpPr>
        <p:spPr>
          <a:xfrm>
            <a:off x="-86586" y="327448"/>
            <a:ext cx="10295733" cy="8236585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2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bowl of salad with fried rice, boiled eggs, and chopsticks"/>
          <p:cNvSpPr>
            <a:spLocks noGrp="1"/>
          </p:cNvSpPr>
          <p:nvPr>
            <p:ph type="pic" idx="21"/>
          </p:nvPr>
        </p:nvSpPr>
        <p:spPr>
          <a:xfrm>
            <a:off x="-826492" y="-3652309"/>
            <a:ext cx="16765985" cy="14306975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27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Rectangle"/>
          <p:cNvSpPr/>
          <p:nvPr/>
        </p:nvSpPr>
        <p:spPr>
          <a:xfrm>
            <a:off x="236140" y="0"/>
            <a:ext cx="14876861" cy="90678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11644">
              <a:defRPr sz="19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279" name="Rectangle"/>
          <p:cNvSpPr/>
          <p:nvPr/>
        </p:nvSpPr>
        <p:spPr>
          <a:xfrm>
            <a:off x="-78713" y="0"/>
            <a:ext cx="314854" cy="9067800"/>
          </a:xfrm>
          <a:prstGeom prst="rect">
            <a:avLst/>
          </a:prstGeom>
          <a:solidFill>
            <a:srgbClr val="AE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11644">
              <a:defRPr sz="19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28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47779" y="713668"/>
            <a:ext cx="13617444" cy="947483"/>
          </a:xfrm>
          <a:prstGeom prst="rect">
            <a:avLst/>
          </a:prstGeom>
        </p:spPr>
        <p:txBody>
          <a:bodyPr lIns="50800" tIns="50800" rIns="50800" bIns="50800"/>
          <a:lstStyle>
            <a:lvl1pPr defTabSz="1511281">
              <a:lnSpc>
                <a:spcPct val="80000"/>
              </a:lnSpc>
              <a:defRPr sz="5200" b="0" cap="none" spc="-104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Slide Title</a:t>
            </a:r>
          </a:p>
        </p:txBody>
      </p:sp>
      <p:sp>
        <p:nvSpPr>
          <p:cNvPr id="28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7779" y="1568789"/>
            <a:ext cx="13617444" cy="617996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511644">
              <a:lnSpc>
                <a:spcPct val="100000"/>
              </a:lnSpc>
              <a:spcBef>
                <a:spcPts val="0"/>
              </a:spcBef>
              <a:buSzTx/>
              <a:buNone/>
              <a:defRPr sz="3400">
                <a:latin typeface="Aptos Bold"/>
                <a:ea typeface="Aptos Bold"/>
                <a:cs typeface="Aptos Bold"/>
                <a:sym typeface="Aptos Bold"/>
              </a:defRPr>
            </a:lvl1pPr>
            <a:lvl2pPr marL="81076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2pPr>
            <a:lvl3pPr marL="118859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3pPr>
            <a:lvl4pPr marL="1566420" indent="-432930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4pPr>
            <a:lvl5pPr marL="1944251" indent="-432929" defTabSz="511644">
              <a:lnSpc>
                <a:spcPct val="100000"/>
              </a:lnSpc>
              <a:spcBef>
                <a:spcPts val="0"/>
              </a:spcBef>
              <a:defRPr sz="34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82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747778" y="2808732"/>
            <a:ext cx="13617445" cy="5458143"/>
          </a:xfrm>
          <a:prstGeom prst="rect">
            <a:avLst/>
          </a:prstGeom>
        </p:spPr>
        <p:txBody>
          <a:bodyPr numCol="1" spcCol="38100"/>
          <a:lstStyle/>
          <a:p>
            <a:r>
              <a:t>Slide bullet text</a:t>
            </a:r>
          </a:p>
        </p:txBody>
      </p:sp>
      <p:sp>
        <p:nvSpPr>
          <p:cNvPr id="2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56125" y="363323"/>
            <a:ext cx="13610275" cy="1512096"/>
          </a:xfrm>
          <a:prstGeom prst="rect">
            <a:avLst/>
          </a:prstGeom>
        </p:spPr>
        <p:txBody>
          <a:bodyPr anchor="ctr"/>
          <a:lstStyle>
            <a:lvl1pPr algn="ctr">
              <a:defRPr sz="6700" b="0" cap="none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idx="1"/>
          </p:nvPr>
        </p:nvSpPr>
        <p:spPr>
          <a:xfrm>
            <a:off x="1249708" y="2801572"/>
            <a:ext cx="11129237" cy="7919596"/>
          </a:xfrm>
          <a:prstGeom prst="rect">
            <a:avLst/>
          </a:prstGeom>
        </p:spPr>
        <p:txBody>
          <a:bodyPr lIns="69127" tIns="69127" rIns="69127" bIns="69127" numCol="1" spcCol="38100"/>
          <a:lstStyle>
            <a:lvl1pPr marL="518465" indent="-518465" defTabSz="1382572">
              <a:lnSpc>
                <a:spcPct val="100000"/>
              </a:lnSpc>
              <a:spcBef>
                <a:spcPts val="1000"/>
              </a:spcBef>
              <a:buSzPct val="100000"/>
              <a:buFont typeface="Arial"/>
              <a:defRPr sz="4200">
                <a:latin typeface="+mn-lt"/>
                <a:ea typeface="+mn-ea"/>
                <a:cs typeface="+mn-cs"/>
                <a:sym typeface="Calibri"/>
              </a:defRPr>
            </a:lvl1pPr>
            <a:lvl2pPr marL="1195346" indent="-504062" defTabSz="1382572">
              <a:lnSpc>
                <a:spcPct val="100000"/>
              </a:lnSpc>
              <a:spcBef>
                <a:spcPts val="1000"/>
              </a:spcBef>
              <a:buSzPct val="100000"/>
              <a:buFont typeface="Arial"/>
              <a:buChar char="–"/>
              <a:defRPr sz="4200">
                <a:latin typeface="+mn-lt"/>
                <a:ea typeface="+mn-ea"/>
                <a:cs typeface="+mn-cs"/>
                <a:sym typeface="Calibri"/>
              </a:defRPr>
            </a:lvl2pPr>
            <a:lvl3pPr marL="1866473" indent="-483900" defTabSz="1382572">
              <a:lnSpc>
                <a:spcPct val="100000"/>
              </a:lnSpc>
              <a:spcBef>
                <a:spcPts val="1000"/>
              </a:spcBef>
              <a:buSzPct val="100000"/>
              <a:buFont typeface="Arial"/>
              <a:defRPr sz="4200">
                <a:latin typeface="+mn-lt"/>
                <a:ea typeface="+mn-ea"/>
                <a:cs typeface="+mn-cs"/>
                <a:sym typeface="Calibri"/>
              </a:defRPr>
            </a:lvl3pPr>
            <a:lvl4pPr marL="2611525" indent="-537666" defTabSz="1382572">
              <a:lnSpc>
                <a:spcPct val="100000"/>
              </a:lnSpc>
              <a:spcBef>
                <a:spcPts val="1000"/>
              </a:spcBef>
              <a:buSzPct val="100000"/>
              <a:buFont typeface="Arial"/>
              <a:buChar char="–"/>
              <a:defRPr sz="4200">
                <a:latin typeface="+mn-lt"/>
                <a:ea typeface="+mn-ea"/>
                <a:cs typeface="+mn-cs"/>
                <a:sym typeface="Calibri"/>
              </a:defRPr>
            </a:lvl4pPr>
            <a:lvl5pPr marL="3302811" indent="-537666" defTabSz="1382572">
              <a:lnSpc>
                <a:spcPct val="100000"/>
              </a:lnSpc>
              <a:spcBef>
                <a:spcPts val="1000"/>
              </a:spcBef>
              <a:buSzPct val="100000"/>
              <a:buFont typeface="Arial"/>
              <a:buChar char="»"/>
              <a:defRPr sz="4200">
                <a:latin typeface="+mn-lt"/>
                <a:ea typeface="+mn-ea"/>
                <a:cs typeface="+mn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983722" y="8460485"/>
            <a:ext cx="382680" cy="379902"/>
          </a:xfrm>
          <a:prstGeom prst="rect">
            <a:avLst/>
          </a:prstGeom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403549" y="8623777"/>
            <a:ext cx="298160" cy="271869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96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756125" y="363323"/>
            <a:ext cx="13610275" cy="1512096"/>
          </a:xfrm>
          <a:prstGeom prst="rect">
            <a:avLst/>
          </a:prstGeom>
        </p:spPr>
        <p:txBody>
          <a:bodyPr anchor="ctr"/>
          <a:lstStyle>
            <a:lvl1pPr algn="ctr">
              <a:defRPr sz="6700" b="0" cap="none"/>
            </a:lvl1pPr>
          </a:lstStyle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56125" y="2030827"/>
            <a:ext cx="6681742" cy="846354"/>
          </a:xfrm>
          <a:prstGeom prst="rect">
            <a:avLst/>
          </a:prstGeom>
        </p:spPr>
        <p:txBody>
          <a:bodyPr lIns="69127" tIns="69127" rIns="69127" bIns="69127" numCol="1" spcCol="38100" anchor="b"/>
          <a:lstStyle>
            <a:lvl1pPr marL="0" indent="0" defTabSz="1382572">
              <a:lnSpc>
                <a:spcPct val="100000"/>
              </a:lnSpc>
              <a:spcBef>
                <a:spcPts val="800"/>
              </a:spcBef>
              <a:buSzTx/>
              <a:buNone/>
              <a:defRPr sz="3600" b="1">
                <a:latin typeface="+mn-lt"/>
                <a:ea typeface="+mn-ea"/>
                <a:cs typeface="+mn-cs"/>
                <a:sym typeface="Calibri"/>
              </a:defRPr>
            </a:lvl1pPr>
            <a:lvl2pPr marL="0" indent="0" defTabSz="1382572">
              <a:lnSpc>
                <a:spcPct val="100000"/>
              </a:lnSpc>
              <a:spcBef>
                <a:spcPts val="800"/>
              </a:spcBef>
              <a:buSzTx/>
              <a:buNone/>
              <a:defRPr sz="3600" b="1">
                <a:latin typeface="+mn-lt"/>
                <a:ea typeface="+mn-ea"/>
                <a:cs typeface="+mn-cs"/>
                <a:sym typeface="Calibri"/>
              </a:defRPr>
            </a:lvl2pPr>
            <a:lvl3pPr marL="0" indent="0" defTabSz="1382572">
              <a:lnSpc>
                <a:spcPct val="100000"/>
              </a:lnSpc>
              <a:spcBef>
                <a:spcPts val="800"/>
              </a:spcBef>
              <a:buSzTx/>
              <a:buNone/>
              <a:defRPr sz="3600" b="1">
                <a:latin typeface="+mn-lt"/>
                <a:ea typeface="+mn-ea"/>
                <a:cs typeface="+mn-cs"/>
                <a:sym typeface="Calibri"/>
              </a:defRPr>
            </a:lvl3pPr>
            <a:lvl4pPr marL="0" indent="0" defTabSz="1382572">
              <a:lnSpc>
                <a:spcPct val="100000"/>
              </a:lnSpc>
              <a:spcBef>
                <a:spcPts val="800"/>
              </a:spcBef>
              <a:buSzTx/>
              <a:buNone/>
              <a:defRPr sz="3600" b="1">
                <a:latin typeface="+mn-lt"/>
                <a:ea typeface="+mn-ea"/>
                <a:cs typeface="+mn-cs"/>
                <a:sym typeface="Calibri"/>
              </a:defRPr>
            </a:lvl4pPr>
            <a:lvl5pPr marL="0" indent="0" defTabSz="1382572">
              <a:lnSpc>
                <a:spcPct val="100000"/>
              </a:lnSpc>
              <a:spcBef>
                <a:spcPts val="800"/>
              </a:spcBef>
              <a:buSzTx/>
              <a:buNone/>
              <a:defRPr sz="3600" b="1">
                <a:latin typeface="+mn-lt"/>
                <a:ea typeface="+mn-ea"/>
                <a:cs typeface="+mn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Espaço Reservado para Texto 4"/>
          <p:cNvSpPr>
            <a:spLocks noGrp="1"/>
          </p:cNvSpPr>
          <p:nvPr>
            <p:ph type="body" sz="quarter" idx="21"/>
          </p:nvPr>
        </p:nvSpPr>
        <p:spPr>
          <a:xfrm>
            <a:off x="7682034" y="2030827"/>
            <a:ext cx="6684366" cy="846354"/>
          </a:xfrm>
          <a:prstGeom prst="rect">
            <a:avLst/>
          </a:prstGeom>
        </p:spPr>
        <p:txBody>
          <a:bodyPr lIns="69127" tIns="69127" rIns="69127" bIns="69127" numCol="1" spcCol="38100" anchor="b"/>
          <a:lstStyle/>
          <a:p>
            <a:pPr marL="0" indent="0" defTabSz="1382572">
              <a:lnSpc>
                <a:spcPct val="100000"/>
              </a:lnSpc>
              <a:spcBef>
                <a:spcPts val="700"/>
              </a:spcBef>
              <a:buSzTx/>
              <a:buNone/>
              <a:defRPr sz="30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983722" y="8460485"/>
            <a:ext cx="382680" cy="379902"/>
          </a:xfrm>
          <a:prstGeom prst="rect">
            <a:avLst/>
          </a:prstGeom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756125" y="363323"/>
            <a:ext cx="13610275" cy="1512096"/>
          </a:xfrm>
          <a:prstGeom prst="rect">
            <a:avLst/>
          </a:prstGeom>
        </p:spPr>
        <p:txBody>
          <a:bodyPr anchor="ctr"/>
          <a:lstStyle>
            <a:lvl1pPr algn="ctr">
              <a:defRPr sz="6700" b="0" cap="none"/>
            </a:lvl1pPr>
          </a:lstStyle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983722" y="8460485"/>
            <a:ext cx="382680" cy="379902"/>
          </a:xfrm>
          <a:prstGeom prst="rect">
            <a:avLst/>
          </a:prstGeom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983722" y="8460485"/>
            <a:ext cx="382680" cy="379902"/>
          </a:xfrm>
          <a:prstGeom prst="rect">
            <a:avLst/>
          </a:prstGeom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le Text"/>
          <p:cNvSpPr txBox="1">
            <a:spLocks noGrp="1"/>
          </p:cNvSpPr>
          <p:nvPr>
            <p:ph type="title"/>
          </p:nvPr>
        </p:nvSpPr>
        <p:spPr>
          <a:xfrm>
            <a:off x="756127" y="361223"/>
            <a:ext cx="4975208" cy="1537297"/>
          </a:xfrm>
          <a:prstGeom prst="rect">
            <a:avLst/>
          </a:prstGeom>
        </p:spPr>
        <p:txBody>
          <a:bodyPr anchor="b"/>
          <a:lstStyle>
            <a:lvl1pPr>
              <a:defRPr sz="3000" cap="none"/>
            </a:lvl1pPr>
          </a:lstStyle>
          <a:p>
            <a:r>
              <a:t>Title Text</a:t>
            </a:r>
          </a:p>
        </p:txBody>
      </p:sp>
      <p:sp>
        <p:nvSpPr>
          <p:cNvPr id="64" name="Body Level One…"/>
          <p:cNvSpPr txBox="1">
            <a:spLocks noGrp="1"/>
          </p:cNvSpPr>
          <p:nvPr>
            <p:ph type="body" idx="1"/>
          </p:nvPr>
        </p:nvSpPr>
        <p:spPr>
          <a:xfrm>
            <a:off x="5912487" y="361223"/>
            <a:ext cx="8453913" cy="7743181"/>
          </a:xfrm>
          <a:prstGeom prst="rect">
            <a:avLst/>
          </a:prstGeom>
        </p:spPr>
        <p:txBody>
          <a:bodyPr lIns="69127" tIns="69127" rIns="69127" bIns="69127" numCol="1" spcCol="38100"/>
          <a:lstStyle>
            <a:lvl1pPr marL="518465" indent="-518465" defTabSz="1382572">
              <a:lnSpc>
                <a:spcPct val="100000"/>
              </a:lnSpc>
              <a:spcBef>
                <a:spcPts val="1100"/>
              </a:spcBef>
              <a:buSzPct val="100000"/>
              <a:buFont typeface="Arial"/>
              <a:defRPr sz="4800">
                <a:latin typeface="+mn-lt"/>
                <a:ea typeface="+mn-ea"/>
                <a:cs typeface="+mn-cs"/>
                <a:sym typeface="Calibri"/>
              </a:defRPr>
            </a:lvl1pPr>
            <a:lvl2pPr marL="1185060" indent="-493776" defTabSz="1382572">
              <a:lnSpc>
                <a:spcPct val="100000"/>
              </a:lnSpc>
              <a:spcBef>
                <a:spcPts val="1100"/>
              </a:spcBef>
              <a:buSzPct val="100000"/>
              <a:buFont typeface="Arial"/>
              <a:buChar char="–"/>
              <a:defRPr sz="4800">
                <a:latin typeface="+mn-lt"/>
                <a:ea typeface="+mn-ea"/>
                <a:cs typeface="+mn-cs"/>
                <a:sym typeface="Calibri"/>
              </a:defRPr>
            </a:lvl2pPr>
            <a:lvl3pPr marL="1843427" indent="-460855" defTabSz="1382572">
              <a:lnSpc>
                <a:spcPct val="100000"/>
              </a:lnSpc>
              <a:spcBef>
                <a:spcPts val="1100"/>
              </a:spcBef>
              <a:buSzPct val="100000"/>
              <a:buFont typeface="Arial"/>
              <a:defRPr sz="4800">
                <a:latin typeface="+mn-lt"/>
                <a:ea typeface="+mn-ea"/>
                <a:cs typeface="+mn-cs"/>
                <a:sym typeface="Calibri"/>
              </a:defRPr>
            </a:lvl3pPr>
            <a:lvl4pPr marL="2626885" indent="-553028" defTabSz="1382572">
              <a:lnSpc>
                <a:spcPct val="100000"/>
              </a:lnSpc>
              <a:spcBef>
                <a:spcPts val="1100"/>
              </a:spcBef>
              <a:buSzPct val="100000"/>
              <a:buFont typeface="Arial"/>
              <a:buChar char="–"/>
              <a:defRPr sz="4800">
                <a:latin typeface="+mn-lt"/>
                <a:ea typeface="+mn-ea"/>
                <a:cs typeface="+mn-cs"/>
                <a:sym typeface="Calibri"/>
              </a:defRPr>
            </a:lvl4pPr>
            <a:lvl5pPr marL="3318173" indent="-553029" defTabSz="1382572">
              <a:lnSpc>
                <a:spcPct val="100000"/>
              </a:lnSpc>
              <a:spcBef>
                <a:spcPts val="1100"/>
              </a:spcBef>
              <a:buSzPct val="100000"/>
              <a:buFont typeface="Arial"/>
              <a:buChar char="»"/>
              <a:defRPr sz="4800">
                <a:latin typeface="+mn-lt"/>
                <a:ea typeface="+mn-ea"/>
                <a:cs typeface="+mn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5" name="Espaço Reservado para Texto 3"/>
          <p:cNvSpPr>
            <a:spLocks noGrp="1"/>
          </p:cNvSpPr>
          <p:nvPr>
            <p:ph type="body" sz="half" idx="21"/>
          </p:nvPr>
        </p:nvSpPr>
        <p:spPr>
          <a:xfrm>
            <a:off x="756124" y="1898518"/>
            <a:ext cx="4975213" cy="6205886"/>
          </a:xfrm>
          <a:prstGeom prst="rect">
            <a:avLst/>
          </a:prstGeom>
        </p:spPr>
        <p:txBody>
          <a:bodyPr lIns="69127" tIns="69127" rIns="69127" bIns="69127" numCol="1" spcCol="38100"/>
          <a:lstStyle/>
          <a:p>
            <a:pPr marL="0" indent="0" defTabSz="1382572">
              <a:lnSpc>
                <a:spcPct val="100000"/>
              </a:lnSpc>
              <a:spcBef>
                <a:spcPts val="700"/>
              </a:spcBef>
              <a:buSzTx/>
              <a:buNone/>
              <a:defRPr sz="30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983722" y="8460485"/>
            <a:ext cx="382680" cy="379902"/>
          </a:xfrm>
          <a:prstGeom prst="rect">
            <a:avLst/>
          </a:prstGeom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le Text"/>
          <p:cNvSpPr txBox="1">
            <a:spLocks noGrp="1"/>
          </p:cNvSpPr>
          <p:nvPr>
            <p:ph type="title"/>
          </p:nvPr>
        </p:nvSpPr>
        <p:spPr>
          <a:xfrm>
            <a:off x="2964121" y="6350794"/>
            <a:ext cx="9073516" cy="749751"/>
          </a:xfrm>
          <a:prstGeom prst="rect">
            <a:avLst/>
          </a:prstGeom>
        </p:spPr>
        <p:txBody>
          <a:bodyPr anchor="b"/>
          <a:lstStyle>
            <a:lvl1pPr>
              <a:defRPr sz="3000" cap="none"/>
            </a:lvl1pPr>
          </a:lstStyle>
          <a:p>
            <a:r>
              <a:t>Title Text</a:t>
            </a:r>
          </a:p>
        </p:txBody>
      </p:sp>
      <p:sp>
        <p:nvSpPr>
          <p:cNvPr id="74" name="Espaço Reservado para Imagem 2"/>
          <p:cNvSpPr>
            <a:spLocks noGrp="1"/>
          </p:cNvSpPr>
          <p:nvPr>
            <p:ph type="pic" sz="half" idx="21"/>
          </p:nvPr>
        </p:nvSpPr>
        <p:spPr>
          <a:xfrm>
            <a:off x="2964121" y="810649"/>
            <a:ext cx="9073516" cy="544354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endParaRPr/>
          </a:p>
        </p:txBody>
      </p:sp>
      <p:sp>
        <p:nvSpPr>
          <p:cNvPr id="7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964121" y="7100541"/>
            <a:ext cx="9073516" cy="1064767"/>
          </a:xfrm>
          <a:prstGeom prst="rect">
            <a:avLst/>
          </a:prstGeom>
        </p:spPr>
        <p:txBody>
          <a:bodyPr lIns="69127" tIns="69127" rIns="69127" bIns="69127" numCol="1" spcCol="38100"/>
          <a:lstStyle>
            <a:lvl1pPr marL="0" indent="0" defTabSz="1382572">
              <a:lnSpc>
                <a:spcPct val="100000"/>
              </a:lnSpc>
              <a:spcBef>
                <a:spcPts val="500"/>
              </a:spcBef>
              <a:buSzTx/>
              <a:buNone/>
              <a:defRPr sz="2100">
                <a:latin typeface="+mn-lt"/>
                <a:ea typeface="+mn-ea"/>
                <a:cs typeface="+mn-cs"/>
                <a:sym typeface="Calibri"/>
              </a:defRPr>
            </a:lvl1pPr>
            <a:lvl2pPr marL="0" indent="0" defTabSz="1382572">
              <a:lnSpc>
                <a:spcPct val="100000"/>
              </a:lnSpc>
              <a:spcBef>
                <a:spcPts val="500"/>
              </a:spcBef>
              <a:buSzTx/>
              <a:buNone/>
              <a:defRPr sz="2100">
                <a:latin typeface="+mn-lt"/>
                <a:ea typeface="+mn-ea"/>
                <a:cs typeface="+mn-cs"/>
                <a:sym typeface="Calibri"/>
              </a:defRPr>
            </a:lvl2pPr>
            <a:lvl3pPr marL="0" indent="0" defTabSz="1382572">
              <a:lnSpc>
                <a:spcPct val="100000"/>
              </a:lnSpc>
              <a:spcBef>
                <a:spcPts val="500"/>
              </a:spcBef>
              <a:buSzTx/>
              <a:buNone/>
              <a:defRPr sz="2100">
                <a:latin typeface="+mn-lt"/>
                <a:ea typeface="+mn-ea"/>
                <a:cs typeface="+mn-cs"/>
                <a:sym typeface="Calibri"/>
              </a:defRPr>
            </a:lvl3pPr>
            <a:lvl4pPr marL="0" indent="0" defTabSz="1382572">
              <a:lnSpc>
                <a:spcPct val="100000"/>
              </a:lnSpc>
              <a:spcBef>
                <a:spcPts val="500"/>
              </a:spcBef>
              <a:buSzTx/>
              <a:buNone/>
              <a:defRPr sz="2100">
                <a:latin typeface="+mn-lt"/>
                <a:ea typeface="+mn-ea"/>
                <a:cs typeface="+mn-cs"/>
                <a:sym typeface="Calibri"/>
              </a:defRPr>
            </a:lvl4pPr>
            <a:lvl5pPr marL="0" indent="0" defTabSz="1382572">
              <a:lnSpc>
                <a:spcPct val="100000"/>
              </a:lnSpc>
              <a:spcBef>
                <a:spcPts val="500"/>
              </a:spcBef>
              <a:buSzTx/>
              <a:buNone/>
              <a:defRPr sz="2100">
                <a:latin typeface="+mn-lt"/>
                <a:ea typeface="+mn-ea"/>
                <a:cs typeface="+mn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983722" y="8460485"/>
            <a:ext cx="382680" cy="379902"/>
          </a:xfrm>
          <a:prstGeom prst="rect">
            <a:avLst/>
          </a:prstGeom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888888"/>
                </a:solidFill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"/>
          <p:cNvSpPr/>
          <p:nvPr/>
        </p:nvSpPr>
        <p:spPr>
          <a:xfrm>
            <a:off x="236139" y="283366"/>
            <a:ext cx="14876861" cy="850106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45747"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84" name="Rectangle"/>
          <p:cNvSpPr/>
          <p:nvPr/>
        </p:nvSpPr>
        <p:spPr>
          <a:xfrm>
            <a:off x="-78715" y="283366"/>
            <a:ext cx="314857" cy="8501068"/>
          </a:xfrm>
          <a:prstGeom prst="rect">
            <a:avLst/>
          </a:prstGeom>
          <a:solidFill>
            <a:srgbClr val="AE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45747"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85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747776" y="952433"/>
            <a:ext cx="13617447" cy="888267"/>
          </a:xfrm>
          <a:prstGeom prst="rect">
            <a:avLst/>
          </a:prstGeom>
        </p:spPr>
        <p:txBody>
          <a:bodyPr lIns="31484" tIns="31484" rIns="31484" bIns="31484"/>
          <a:lstStyle>
            <a:lvl1pPr defTabSz="1612011">
              <a:lnSpc>
                <a:spcPct val="80000"/>
              </a:lnSpc>
              <a:defRPr sz="5600" b="0" cap="none" spc="-112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Slide Title</a:t>
            </a:r>
          </a:p>
        </p:txBody>
      </p:sp>
      <p:sp>
        <p:nvSpPr>
          <p:cNvPr id="8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747776" y="1754109"/>
            <a:ext cx="13617447" cy="579371"/>
          </a:xfrm>
          <a:prstGeom prst="rect">
            <a:avLst/>
          </a:prstGeom>
        </p:spPr>
        <p:txBody>
          <a:bodyPr lIns="28335" tIns="28335" rIns="28335" bIns="28335" numCol="1" spcCol="38100"/>
          <a:lstStyle>
            <a:lvl1pPr marL="0" indent="0" defTabSz="545747">
              <a:lnSpc>
                <a:spcPct val="100000"/>
              </a:lnSpc>
              <a:spcBef>
                <a:spcPts val="0"/>
              </a:spcBef>
              <a:buSzTx/>
              <a:buNone/>
              <a:defRPr sz="3600">
                <a:latin typeface="Aptos Bold"/>
                <a:ea typeface="Aptos Bold"/>
                <a:cs typeface="Aptos Bold"/>
                <a:sym typeface="Aptos Bold"/>
              </a:defRPr>
            </a:lvl1pPr>
            <a:lvl2pPr marL="1066800" indent="-457200" defTabSz="545747">
              <a:lnSpc>
                <a:spcPct val="100000"/>
              </a:lnSpc>
              <a:spcBef>
                <a:spcPts val="0"/>
              </a:spcBef>
              <a:defRPr sz="3600">
                <a:latin typeface="Aptos Bold"/>
                <a:ea typeface="Aptos Bold"/>
                <a:cs typeface="Aptos Bold"/>
                <a:sym typeface="Aptos Bold"/>
              </a:defRPr>
            </a:lvl2pPr>
            <a:lvl3pPr marL="1676400" indent="-457200" defTabSz="545747">
              <a:lnSpc>
                <a:spcPct val="100000"/>
              </a:lnSpc>
              <a:spcBef>
                <a:spcPts val="0"/>
              </a:spcBef>
              <a:defRPr sz="3600">
                <a:latin typeface="Aptos Bold"/>
                <a:ea typeface="Aptos Bold"/>
                <a:cs typeface="Aptos Bold"/>
                <a:sym typeface="Aptos Bold"/>
              </a:defRPr>
            </a:lvl3pPr>
            <a:lvl4pPr marL="2286000" indent="-457200" defTabSz="545747">
              <a:lnSpc>
                <a:spcPct val="100000"/>
              </a:lnSpc>
              <a:spcBef>
                <a:spcPts val="0"/>
              </a:spcBef>
              <a:defRPr sz="3600">
                <a:latin typeface="Aptos Bold"/>
                <a:ea typeface="Aptos Bold"/>
                <a:cs typeface="Aptos Bold"/>
                <a:sym typeface="Aptos Bold"/>
              </a:defRPr>
            </a:lvl4pPr>
            <a:lvl5pPr marL="2895600" indent="-457200" defTabSz="545747">
              <a:lnSpc>
                <a:spcPct val="100000"/>
              </a:lnSpc>
              <a:spcBef>
                <a:spcPts val="0"/>
              </a:spcBef>
              <a:defRPr sz="36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7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747777" y="2916552"/>
            <a:ext cx="13617445" cy="5117014"/>
          </a:xfrm>
          <a:prstGeom prst="rect">
            <a:avLst/>
          </a:prstGeom>
        </p:spPr>
        <p:txBody>
          <a:bodyPr lIns="31484" tIns="31484" rIns="31484" bIns="31484" numCol="1" spcCol="38100"/>
          <a:lstStyle>
            <a:lvl1pPr marL="381000" indent="-381000" defTabSz="1612011">
              <a:spcBef>
                <a:spcPts val="2900"/>
              </a:spcBef>
              <a:defRPr sz="3000"/>
            </a:lvl1pPr>
          </a:lstStyle>
          <a:p>
            <a:r>
              <a:t>Slide bullet text</a:t>
            </a:r>
          </a:p>
        </p:txBody>
      </p:sp>
      <p:sp>
        <p:nvSpPr>
          <p:cNvPr id="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441736" y="8394969"/>
            <a:ext cx="221781" cy="228069"/>
          </a:xfrm>
          <a:prstGeom prst="rect">
            <a:avLst/>
          </a:prstGeom>
        </p:spPr>
        <p:txBody>
          <a:bodyPr lIns="31484" tIns="31484" rIns="31484" bIns="31484"/>
          <a:lstStyle>
            <a:lvl1pPr defTabSz="386220"/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747779" y="2808732"/>
            <a:ext cx="13617444" cy="5458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numCol="2" spcCol="109855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2264326" y="1813559"/>
            <a:ext cx="12090401" cy="9951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422422" y="8628945"/>
            <a:ext cx="260413" cy="2667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362087">
              <a:defRPr sz="1100"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ransition spd="med"/>
  <p:txStyles>
    <p:titleStyle>
      <a:lvl1pPr marL="0" marR="0" indent="0" algn="l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all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77829" marR="0" indent="-377829" algn="l" defTabSz="1511281" rtl="0" latinLnBrk="0">
        <a:lnSpc>
          <a:spcPct val="90000"/>
        </a:lnSpc>
        <a:spcBef>
          <a:spcPts val="2700"/>
        </a:spcBef>
        <a:spcAft>
          <a:spcPts val="0"/>
        </a:spcAft>
        <a:buClrTx/>
        <a:buSzPct val="123000"/>
        <a:buFontTx/>
        <a:buChar char="•"/>
        <a:tabLst/>
        <a:defRPr sz="2900" b="0" i="0" u="none" strike="noStrike" cap="none" spc="0" baseline="0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1pPr>
      <a:lvl2pPr marL="755659" marR="0" indent="-377829" algn="l" defTabSz="1511281" rtl="0" latinLnBrk="0">
        <a:lnSpc>
          <a:spcPct val="90000"/>
        </a:lnSpc>
        <a:spcBef>
          <a:spcPts val="2700"/>
        </a:spcBef>
        <a:spcAft>
          <a:spcPts val="0"/>
        </a:spcAft>
        <a:buClrTx/>
        <a:buSzPct val="123000"/>
        <a:buFontTx/>
        <a:buChar char="•"/>
        <a:tabLst/>
        <a:defRPr sz="2900" b="0" i="0" u="none" strike="noStrike" cap="none" spc="0" baseline="0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2pPr>
      <a:lvl3pPr marL="1133490" marR="0" indent="-377829" algn="l" defTabSz="1511281" rtl="0" latinLnBrk="0">
        <a:lnSpc>
          <a:spcPct val="90000"/>
        </a:lnSpc>
        <a:spcBef>
          <a:spcPts val="2700"/>
        </a:spcBef>
        <a:spcAft>
          <a:spcPts val="0"/>
        </a:spcAft>
        <a:buClrTx/>
        <a:buSzPct val="123000"/>
        <a:buFontTx/>
        <a:buChar char="•"/>
        <a:tabLst/>
        <a:defRPr sz="2900" b="0" i="0" u="none" strike="noStrike" cap="none" spc="0" baseline="0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3pPr>
      <a:lvl4pPr marL="1511319" marR="0" indent="-377830" algn="l" defTabSz="1511281" rtl="0" latinLnBrk="0">
        <a:lnSpc>
          <a:spcPct val="90000"/>
        </a:lnSpc>
        <a:spcBef>
          <a:spcPts val="2700"/>
        </a:spcBef>
        <a:spcAft>
          <a:spcPts val="0"/>
        </a:spcAft>
        <a:buClrTx/>
        <a:buSzPct val="123000"/>
        <a:buFontTx/>
        <a:buChar char="•"/>
        <a:tabLst/>
        <a:defRPr sz="2900" b="0" i="0" u="none" strike="noStrike" cap="none" spc="0" baseline="0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4pPr>
      <a:lvl5pPr marL="1889149" marR="0" indent="-377830" algn="l" defTabSz="1511281" rtl="0" latinLnBrk="0">
        <a:lnSpc>
          <a:spcPct val="90000"/>
        </a:lnSpc>
        <a:spcBef>
          <a:spcPts val="2700"/>
        </a:spcBef>
        <a:spcAft>
          <a:spcPts val="0"/>
        </a:spcAft>
        <a:buClrTx/>
        <a:buSzPct val="123000"/>
        <a:buFontTx/>
        <a:buChar char="•"/>
        <a:tabLst/>
        <a:defRPr sz="2900" b="0" i="0" u="none" strike="noStrike" cap="none" spc="0" baseline="0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5pPr>
      <a:lvl6pPr marL="2266980" marR="0" indent="-377830" algn="l" defTabSz="1511281" rtl="0" latinLnBrk="0">
        <a:lnSpc>
          <a:spcPct val="90000"/>
        </a:lnSpc>
        <a:spcBef>
          <a:spcPts val="2700"/>
        </a:spcBef>
        <a:spcAft>
          <a:spcPts val="0"/>
        </a:spcAft>
        <a:buClrTx/>
        <a:buSzPct val="123000"/>
        <a:buFontTx/>
        <a:buChar char="•"/>
        <a:tabLst/>
        <a:defRPr sz="2900" b="0" i="0" u="none" strike="noStrike" cap="none" spc="0" baseline="0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6pPr>
      <a:lvl7pPr marL="2644811" marR="0" indent="-377830" algn="l" defTabSz="1511281" rtl="0" latinLnBrk="0">
        <a:lnSpc>
          <a:spcPct val="90000"/>
        </a:lnSpc>
        <a:spcBef>
          <a:spcPts val="2700"/>
        </a:spcBef>
        <a:spcAft>
          <a:spcPts val="0"/>
        </a:spcAft>
        <a:buClrTx/>
        <a:buSzPct val="123000"/>
        <a:buFontTx/>
        <a:buChar char="•"/>
        <a:tabLst/>
        <a:defRPr sz="2900" b="0" i="0" u="none" strike="noStrike" cap="none" spc="0" baseline="0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7pPr>
      <a:lvl8pPr marL="3022641" marR="0" indent="-377830" algn="l" defTabSz="1511281" rtl="0" latinLnBrk="0">
        <a:lnSpc>
          <a:spcPct val="90000"/>
        </a:lnSpc>
        <a:spcBef>
          <a:spcPts val="2700"/>
        </a:spcBef>
        <a:spcAft>
          <a:spcPts val="0"/>
        </a:spcAft>
        <a:buClrTx/>
        <a:buSzPct val="123000"/>
        <a:buFontTx/>
        <a:buChar char="•"/>
        <a:tabLst/>
        <a:defRPr sz="2900" b="0" i="0" u="none" strike="noStrike" cap="none" spc="0" baseline="0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8pPr>
      <a:lvl9pPr marL="3400471" marR="0" indent="-377830" algn="l" defTabSz="1511281" rtl="0" latinLnBrk="0">
        <a:lnSpc>
          <a:spcPct val="90000"/>
        </a:lnSpc>
        <a:spcBef>
          <a:spcPts val="2700"/>
        </a:spcBef>
        <a:spcAft>
          <a:spcPts val="0"/>
        </a:spcAft>
        <a:buClrTx/>
        <a:buSzPct val="123000"/>
        <a:buFontTx/>
        <a:buChar char="•"/>
        <a:tabLst/>
        <a:defRPr sz="2900" b="0" i="0" u="none" strike="noStrike" cap="none" spc="0" baseline="0">
          <a:solidFill>
            <a:srgbClr val="000000"/>
          </a:solidFill>
          <a:uFillTx/>
          <a:latin typeface="Aptos Display"/>
          <a:ea typeface="Aptos Display"/>
          <a:cs typeface="Aptos Display"/>
          <a:sym typeface="Aptos Display"/>
        </a:defRPr>
      </a:lvl9pPr>
    </p:bodyStyle>
    <p:otherStyle>
      <a:lvl1pPr marL="0" marR="0" indent="0" algn="ctr" defTabSz="362087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1pPr>
      <a:lvl2pPr marL="0" marR="0" indent="0" algn="ctr" defTabSz="362087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2pPr>
      <a:lvl3pPr marL="0" marR="0" indent="0" algn="ctr" defTabSz="362087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3pPr>
      <a:lvl4pPr marL="0" marR="0" indent="0" algn="ctr" defTabSz="362087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4pPr>
      <a:lvl5pPr marL="0" marR="0" indent="0" algn="ctr" defTabSz="362087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5pPr>
      <a:lvl6pPr marL="0" marR="0" indent="0" algn="ctr" defTabSz="362087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6pPr>
      <a:lvl7pPr marL="0" marR="0" indent="0" algn="ctr" defTabSz="362087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7pPr>
      <a:lvl8pPr marL="0" marR="0" indent="0" algn="ctr" defTabSz="362087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8pPr>
      <a:lvl9pPr marL="0" marR="0" indent="0" algn="ctr" defTabSz="362087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br/previdencia/pt-br/assuntos/previdencia-complementar/mais-informacoes/arquivos/sei_45390996_nota_tecnica_584.pd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t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br/previdencia/pt-br/assuntos/previdencia-complementar/mais-informacoes/arquivos/sei_45390996_nota_tecnica_584.pd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br/previdencia/pt-br/assuntos/previdencia-complementar/mais-informacoes/arquivos/sei_45390996_nota_tecnica_584.pd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5113000" cy="9067801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929" t="-24995" r="-3249" b="-21396"/>
            </a:stretch>
          </a:blipFill>
        </p:spPr>
        <p:txBody>
          <a:bodyPr/>
          <a:lstStyle/>
          <a:p>
            <a:endParaRPr lang="pt-BR" sz="2231"/>
          </a:p>
        </p:txBody>
      </p:sp>
      <p:grpSp>
        <p:nvGrpSpPr>
          <p:cNvPr id="8" name="Group 3">
            <a:extLst>
              <a:ext uri="{FF2B5EF4-FFF2-40B4-BE49-F238E27FC236}">
                <a16:creationId xmlns:a16="http://schemas.microsoft.com/office/drawing/2014/main" id="{EC55C937-774A-D8FF-6C8C-B4C522B66AE8}"/>
              </a:ext>
            </a:extLst>
          </p:cNvPr>
          <p:cNvGrpSpPr/>
          <p:nvPr/>
        </p:nvGrpSpPr>
        <p:grpSpPr>
          <a:xfrm>
            <a:off x="2489777" y="6526884"/>
            <a:ext cx="10136576" cy="906705"/>
            <a:chOff x="0" y="0"/>
            <a:chExt cx="3230356" cy="238803"/>
          </a:xfrm>
        </p:grpSpPr>
        <p:sp>
          <p:nvSpPr>
            <p:cNvPr id="19" name="Freeform 4">
              <a:extLst>
                <a:ext uri="{FF2B5EF4-FFF2-40B4-BE49-F238E27FC236}">
                  <a16:creationId xmlns:a16="http://schemas.microsoft.com/office/drawing/2014/main" id="{23AE9D53-B32D-FA6B-17A9-1EA6E6A17F2D}"/>
                </a:ext>
              </a:extLst>
            </p:cNvPr>
            <p:cNvSpPr/>
            <p:nvPr/>
          </p:nvSpPr>
          <p:spPr>
            <a:xfrm>
              <a:off x="0" y="0"/>
              <a:ext cx="3230356" cy="238803"/>
            </a:xfrm>
            <a:custGeom>
              <a:avLst/>
              <a:gdLst/>
              <a:ahLst/>
              <a:cxnLst/>
              <a:rect l="l" t="t" r="r" b="b"/>
              <a:pathLst>
                <a:path w="3230356" h="238803">
                  <a:moveTo>
                    <a:pt x="0" y="0"/>
                  </a:moveTo>
                  <a:lnTo>
                    <a:pt x="3230356" y="0"/>
                  </a:lnTo>
                  <a:lnTo>
                    <a:pt x="3230356" y="238803"/>
                  </a:lnTo>
                  <a:lnTo>
                    <a:pt x="0" y="23880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20" name="TextBox 5">
              <a:extLst>
                <a:ext uri="{FF2B5EF4-FFF2-40B4-BE49-F238E27FC236}">
                  <a16:creationId xmlns:a16="http://schemas.microsoft.com/office/drawing/2014/main" id="{5D319314-3EBD-D87F-A14C-1ED32A4B89B4}"/>
                </a:ext>
              </a:extLst>
            </p:cNvPr>
            <p:cNvSpPr txBox="1"/>
            <p:nvPr/>
          </p:nvSpPr>
          <p:spPr>
            <a:xfrm>
              <a:off x="0" y="-57150"/>
              <a:ext cx="3230356" cy="29595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62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16724" y="4620587"/>
            <a:ext cx="14479552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000" b="1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IMPLANTAÇÃO DA PREVIDÊNCIA COMPLEMENTAR</a:t>
            </a:r>
          </a:p>
          <a:p>
            <a:pPr algn="ctr"/>
            <a:r>
              <a:rPr lang="pt-BR" sz="4000" b="1" dirty="0">
                <a:solidFill>
                  <a:srgbClr val="FFFFFF"/>
                </a:solidFill>
                <a:latin typeface="Intro"/>
                <a:ea typeface="Intro"/>
                <a:cs typeface="Intro"/>
                <a:sym typeface="Intro"/>
              </a:rPr>
              <a:t>para atendimento à EC 103/2019</a:t>
            </a:r>
            <a:endParaRPr lang="en-US" sz="4000" b="1" dirty="0">
              <a:solidFill>
                <a:srgbClr val="FFFFFF"/>
              </a:solidFill>
              <a:latin typeface="Intro"/>
              <a:ea typeface="Intro"/>
              <a:cs typeface="Intro"/>
              <a:sym typeface="Intro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383492" y="6857346"/>
            <a:ext cx="10346017" cy="294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58"/>
              </a:lnSpc>
            </a:pPr>
            <a:r>
              <a:rPr lang="en-US" sz="2053" dirty="0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UGO GARCIA || </a:t>
            </a:r>
            <a:r>
              <a:rPr lang="en-US" sz="2053" dirty="0" err="1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Diretor</a:t>
            </a:r>
            <a:r>
              <a:rPr lang="en-US" sz="2053" dirty="0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 de </a:t>
            </a:r>
            <a:r>
              <a:rPr lang="en-US" sz="2053" dirty="0" err="1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Relacionamento</a:t>
            </a:r>
            <a:r>
              <a:rPr lang="en-US" sz="2053" dirty="0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 </a:t>
            </a:r>
            <a:r>
              <a:rPr lang="en-US" sz="2053" dirty="0" err="1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Institucional</a:t>
            </a:r>
            <a:r>
              <a:rPr lang="en-US" sz="2053" dirty="0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 da </a:t>
            </a:r>
            <a:r>
              <a:rPr lang="en-US" sz="2053" dirty="0" err="1">
                <a:solidFill>
                  <a:srgbClr val="FFFFFF"/>
                </a:solidFill>
                <a:latin typeface="Code Pro"/>
                <a:ea typeface="Code Pro"/>
                <a:cs typeface="Code Pro"/>
                <a:sym typeface="Code Pro"/>
              </a:rPr>
              <a:t>Prevcom</a:t>
            </a:r>
            <a:endParaRPr lang="en-US" sz="2053" dirty="0">
              <a:solidFill>
                <a:srgbClr val="FFFFFF"/>
              </a:solidFill>
              <a:latin typeface="Code Pro"/>
              <a:ea typeface="Code Pro"/>
              <a:cs typeface="Code Pro"/>
              <a:sym typeface="Code Pro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314331" y="283369"/>
            <a:ext cx="3394975" cy="3394975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>
                <a:alpha val="8627"/>
              </a:srgbClr>
            </a:solidFill>
          </p:spPr>
          <p:txBody>
            <a:bodyPr/>
            <a:lstStyle/>
            <a:p>
              <a:endParaRPr lang="pt-BR" sz="2231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8736" tIns="8736" rIns="8736" bIns="8736" rtlCol="0" anchor="ctr"/>
            <a:lstStyle/>
            <a:p>
              <a:pPr algn="ctr">
                <a:lnSpc>
                  <a:spcPts val="434"/>
                </a:lnSpc>
              </a:pPr>
              <a:endParaRPr sz="2231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673501" y="723189"/>
            <a:ext cx="2825553" cy="2166517"/>
            <a:chOff x="0" y="0"/>
            <a:chExt cx="4558876" cy="3495556"/>
          </a:xfrm>
        </p:grpSpPr>
        <p:sp>
          <p:nvSpPr>
            <p:cNvPr id="13" name="TextBox 13"/>
            <p:cNvSpPr txBox="1"/>
            <p:nvPr/>
          </p:nvSpPr>
          <p:spPr>
            <a:xfrm>
              <a:off x="526908" y="3230093"/>
              <a:ext cx="3017676" cy="2654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435"/>
                </a:lnSpc>
              </a:pPr>
              <a:r>
                <a:rPr lang="en-US" sz="1025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4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  <p:txBody>
            <a:bodyPr/>
            <a:lstStyle/>
            <a:p>
              <a:endParaRPr lang="pt-BR" sz="2231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412791" y="2688458"/>
              <a:ext cx="3245909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  <p:txBody>
            <a:bodyPr/>
            <a:lstStyle/>
            <a:p>
              <a:endParaRPr lang="pt-BR" sz="2231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  <p:txBody>
            <a:bodyPr/>
            <a:lstStyle/>
            <a:p>
              <a:endParaRPr lang="pt-BR" sz="2231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552499" y="1322799"/>
              <a:ext cx="1297265" cy="6418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96"/>
                </a:lnSpc>
              </a:pPr>
              <a:r>
                <a:rPr lang="en-US" sz="2425" spc="43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XVIII</a:t>
              </a:r>
            </a:p>
          </p:txBody>
        </p:sp>
      </p:grpSp>
      <p:pic>
        <p:nvPicPr>
          <p:cNvPr id="18" name="PREVCOM_marcaBRANCA_190115.png" descr="PREVCOM_marcaBRANCA_190115.png">
            <a:extLst>
              <a:ext uri="{FF2B5EF4-FFF2-40B4-BE49-F238E27FC236}">
                <a16:creationId xmlns:a16="http://schemas.microsoft.com/office/drawing/2014/main" id="{953642D9-8659-600E-9F79-6089A7FBE8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0282" y="1343762"/>
            <a:ext cx="3086341" cy="12216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00003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409" name="PREVCOM_marcaBRANCA_190115.png" descr="PREVCOM_marcaBRANCA_190115.png"/>
          <p:cNvPicPr>
            <a:picLocks noChangeAspect="1"/>
          </p:cNvPicPr>
          <p:nvPr/>
        </p:nvPicPr>
        <p:blipFill>
          <a:blip r:embed="rId2">
            <a:alphaModFix amt="10000"/>
          </a:blip>
          <a:srcRect b="46060"/>
          <a:stretch>
            <a:fillRect/>
          </a:stretch>
        </p:blipFill>
        <p:spPr>
          <a:xfrm>
            <a:off x="2730500" y="5841998"/>
            <a:ext cx="15748000" cy="3362320"/>
          </a:xfrm>
          <a:prstGeom prst="rect">
            <a:avLst/>
          </a:prstGeom>
          <a:ln w="12700">
            <a:miter lim="400000"/>
          </a:ln>
        </p:spPr>
      </p:pic>
      <p:sp>
        <p:nvSpPr>
          <p:cNvPr id="41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297942" y="8409857"/>
            <a:ext cx="449454" cy="4811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10</a:t>
            </a:fld>
            <a:endParaRPr b="1" dirty="0">
              <a:latin typeface="Aptos" panose="020B0004020202020204" pitchFamily="34" charset="0"/>
            </a:endParaRPr>
          </a:p>
        </p:txBody>
      </p:sp>
      <p:sp>
        <p:nvSpPr>
          <p:cNvPr id="411" name="Square"/>
          <p:cNvSpPr/>
          <p:nvPr/>
        </p:nvSpPr>
        <p:spPr>
          <a:xfrm>
            <a:off x="-1178152" y="2375538"/>
            <a:ext cx="4521917" cy="4014394"/>
          </a:xfrm>
          <a:prstGeom prst="rect">
            <a:avLst/>
          </a:prstGeom>
          <a:solidFill>
            <a:srgbClr val="1B1A4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1511281">
              <a:lnSpc>
                <a:spcPct val="90000"/>
              </a:lnSpc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412" name="CaixaDeTexto 1"/>
          <p:cNvSpPr txBox="1"/>
          <p:nvPr/>
        </p:nvSpPr>
        <p:spPr>
          <a:xfrm>
            <a:off x="135516" y="5027143"/>
            <a:ext cx="2833692" cy="1135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b">
            <a:spAutoFit/>
          </a:bodyPr>
          <a:lstStyle/>
          <a:p>
            <a:pPr algn="r" defTabSz="1511281">
              <a:lnSpc>
                <a:spcPct val="80000"/>
              </a:lnSpc>
              <a:defRPr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>
                <a:solidFill>
                  <a:srgbClr val="FFFFFF"/>
                </a:solidFill>
              </a:rPr>
              <a:t>Para </a:t>
            </a:r>
            <a:r>
              <a:rPr dirty="0" err="1">
                <a:solidFill>
                  <a:srgbClr val="FFFFFF"/>
                </a:solidFill>
              </a:rPr>
              <a:t>baixar</a:t>
            </a:r>
            <a:r>
              <a:rPr dirty="0">
                <a:solidFill>
                  <a:srgbClr val="FFFFFF"/>
                </a:solidFill>
              </a:rPr>
              <a:t>,</a:t>
            </a:r>
            <a:br>
              <a:rPr dirty="0"/>
            </a:br>
            <a:r>
              <a:rPr sz="3200" b="1" spc="-64" dirty="0">
                <a:solidFill>
                  <a:srgbClr val="B22C27"/>
                </a:solidFill>
                <a:uFill>
                  <a:solidFill>
                    <a:srgbClr val="0000FF"/>
                  </a:solidFill>
                </a:uFill>
                <a:latin typeface="Aptos" panose="020B0004020202020204" pitchFamily="34" charset="0"/>
                <a:ea typeface="Aptos Bold"/>
                <a:cs typeface="Aptos Bold"/>
                <a:sym typeface="Aptos Bold"/>
                <a:hlinkClick r:id="rId3"/>
              </a:rPr>
              <a:t>clique </a:t>
            </a:r>
            <a:r>
              <a:rPr sz="3200" b="1" spc="-64" dirty="0" err="1">
                <a:solidFill>
                  <a:srgbClr val="B22C27"/>
                </a:solidFill>
                <a:uFill>
                  <a:solidFill>
                    <a:srgbClr val="0000FF"/>
                  </a:solidFill>
                </a:uFill>
                <a:latin typeface="Aptos" panose="020B0004020202020204" pitchFamily="34" charset="0"/>
                <a:ea typeface="Aptos Bold"/>
                <a:cs typeface="Aptos Bold"/>
                <a:sym typeface="Aptos Bold"/>
                <a:hlinkClick r:id="rId3"/>
              </a:rPr>
              <a:t>aqui</a:t>
            </a:r>
            <a:br>
              <a:rPr dirty="0"/>
            </a:br>
            <a:r>
              <a:rPr dirty="0" err="1">
                <a:solidFill>
                  <a:srgbClr val="FFFFFF"/>
                </a:solidFill>
              </a:rPr>
              <a:t>ou</a:t>
            </a:r>
            <a:r>
              <a:rPr dirty="0">
                <a:solidFill>
                  <a:srgbClr val="FFFFFF"/>
                </a:solidFill>
              </a:rPr>
              <a:t> use o </a:t>
            </a:r>
            <a:r>
              <a:rPr dirty="0" err="1">
                <a:solidFill>
                  <a:srgbClr val="FFFFFF"/>
                </a:solidFill>
              </a:rPr>
              <a:t>código</a:t>
            </a:r>
            <a:endParaRPr dirty="0">
              <a:solidFill>
                <a:srgbClr val="FFFFFF"/>
              </a:solidFill>
            </a:endParaRPr>
          </a:p>
        </p:txBody>
      </p:sp>
      <p:pic>
        <p:nvPicPr>
          <p:cNvPr id="413" name="bit.ly_4gRgXIi.png" descr="bit.ly_4gRgXI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972" y="2788785"/>
            <a:ext cx="2046556" cy="2046555"/>
          </a:xfrm>
          <a:prstGeom prst="rect">
            <a:avLst/>
          </a:prstGeom>
          <a:ln w="63500">
            <a:solidFill>
              <a:srgbClr val="000000"/>
            </a:solidFill>
            <a:miter lim="400000"/>
          </a:ln>
        </p:spPr>
      </p:pic>
      <p:sp>
        <p:nvSpPr>
          <p:cNvPr id="414" name="CaixaDeTexto 1"/>
          <p:cNvSpPr txBox="1"/>
          <p:nvPr/>
        </p:nvSpPr>
        <p:spPr>
          <a:xfrm>
            <a:off x="3908126" y="2322720"/>
            <a:ext cx="10349411" cy="52650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/>
          <a:p>
            <a:pPr defTabSz="1511281">
              <a:defRPr sz="3700">
                <a:solidFill>
                  <a:srgbClr val="D83731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Possibilidade</a:t>
            </a:r>
            <a:r>
              <a:rPr dirty="0"/>
              <a:t> de </a:t>
            </a:r>
            <a:r>
              <a:rPr dirty="0" err="1"/>
              <a:t>alteração</a:t>
            </a:r>
            <a:br>
              <a:rPr dirty="0"/>
            </a:br>
            <a:r>
              <a:rPr dirty="0"/>
              <a:t>da EFPC </a:t>
            </a:r>
            <a:r>
              <a:rPr dirty="0" err="1"/>
              <a:t>gestora</a:t>
            </a:r>
            <a:r>
              <a:rPr dirty="0"/>
              <a:t> do RPC</a:t>
            </a:r>
            <a:endParaRPr lang="pt-BR" dirty="0"/>
          </a:p>
          <a:p>
            <a:pPr defTabSz="1511281">
              <a:defRPr sz="3700">
                <a:solidFill>
                  <a:srgbClr val="D83731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sz="2200" dirty="0"/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O item VI da Nota (</a:t>
            </a:r>
            <a:r>
              <a:rPr dirty="0" err="1"/>
              <a:t>pág</a:t>
            </a:r>
            <a:r>
              <a:rPr dirty="0"/>
              <a:t>. 9) </a:t>
            </a:r>
            <a:r>
              <a:rPr dirty="0" err="1"/>
              <a:t>trata</a:t>
            </a:r>
            <a:r>
              <a:rPr dirty="0"/>
              <a:t> das </a:t>
            </a:r>
            <a:r>
              <a:rPr dirty="0" err="1"/>
              <a:t>situações</a:t>
            </a:r>
            <a:r>
              <a:rPr dirty="0"/>
              <a:t> </a:t>
            </a:r>
            <a:r>
              <a:rPr dirty="0" err="1"/>
              <a:t>em</a:t>
            </a:r>
            <a:r>
              <a:rPr dirty="0"/>
              <a:t> que, </a:t>
            </a:r>
            <a:r>
              <a:rPr dirty="0" err="1"/>
              <a:t>após</a:t>
            </a:r>
            <a:r>
              <a:rPr dirty="0"/>
              <a:t> a </a:t>
            </a:r>
            <a:r>
              <a:rPr dirty="0" err="1"/>
              <a:t>celebração</a:t>
            </a:r>
            <a:endParaRPr dirty="0"/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do </a:t>
            </a:r>
            <a:r>
              <a:rPr dirty="0" err="1"/>
              <a:t>convênio</a:t>
            </a:r>
            <a:r>
              <a:rPr dirty="0"/>
              <a:t> de </a:t>
            </a:r>
            <a:r>
              <a:rPr dirty="0" err="1"/>
              <a:t>adesão</a:t>
            </a:r>
            <a:r>
              <a:rPr dirty="0"/>
              <a:t>, </a:t>
            </a:r>
            <a:r>
              <a:rPr dirty="0" err="1"/>
              <a:t>há</a:t>
            </a:r>
            <a:r>
              <a:rPr dirty="0"/>
              <a:t> a </a:t>
            </a:r>
            <a:r>
              <a:rPr dirty="0" err="1"/>
              <a:t>intenção</a:t>
            </a:r>
            <a:r>
              <a:rPr dirty="0"/>
              <a:t>, tendo </a:t>
            </a:r>
            <a:r>
              <a:rPr dirty="0" err="1"/>
              <a:t>ou</a:t>
            </a:r>
            <a:r>
              <a:rPr dirty="0"/>
              <a:t> </a:t>
            </a:r>
            <a:r>
              <a:rPr dirty="0" err="1"/>
              <a:t>não</a:t>
            </a:r>
            <a:r>
              <a:rPr dirty="0"/>
              <a:t> </a:t>
            </a:r>
            <a:r>
              <a:rPr dirty="0" err="1"/>
              <a:t>ocorrido</a:t>
            </a:r>
            <a:r>
              <a:rPr dirty="0"/>
              <a:t> a </a:t>
            </a:r>
            <a:r>
              <a:rPr dirty="0" err="1"/>
              <a:t>efetiva</a:t>
            </a:r>
            <a:endParaRPr dirty="0"/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operacionalização</a:t>
            </a:r>
            <a:r>
              <a:rPr dirty="0"/>
              <a:t> do </a:t>
            </a:r>
            <a:r>
              <a:rPr dirty="0" err="1"/>
              <a:t>convênio</a:t>
            </a:r>
            <a:r>
              <a:rPr dirty="0"/>
              <a:t>, de </a:t>
            </a:r>
            <a:r>
              <a:rPr dirty="0" err="1"/>
              <a:t>não</a:t>
            </a:r>
            <a:r>
              <a:rPr dirty="0"/>
              <a:t> se </a:t>
            </a:r>
            <a:r>
              <a:rPr dirty="0" err="1"/>
              <a:t>dar</a:t>
            </a:r>
            <a:r>
              <a:rPr dirty="0"/>
              <a:t> </a:t>
            </a:r>
            <a:r>
              <a:rPr dirty="0" err="1"/>
              <a:t>continuidade</a:t>
            </a:r>
            <a:r>
              <a:rPr dirty="0"/>
              <a:t> à </a:t>
            </a:r>
            <a:r>
              <a:rPr dirty="0" err="1"/>
              <a:t>relação</a:t>
            </a:r>
            <a:r>
              <a:rPr dirty="0"/>
              <a:t> </a:t>
            </a:r>
            <a:r>
              <a:rPr dirty="0" err="1"/>
              <a:t>estabelecida</a:t>
            </a:r>
            <a:r>
              <a:rPr dirty="0"/>
              <a:t>.</a:t>
            </a:r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dirty="0"/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Na </a:t>
            </a:r>
            <a:r>
              <a:rPr dirty="0" err="1"/>
              <a:t>operação</a:t>
            </a:r>
            <a:r>
              <a:rPr dirty="0"/>
              <a:t>, </a:t>
            </a:r>
            <a:r>
              <a:rPr dirty="0" err="1"/>
              <a:t>deverá</a:t>
            </a:r>
            <a:r>
              <a:rPr dirty="0"/>
              <a:t> sempre ser </a:t>
            </a:r>
            <a:r>
              <a:rPr dirty="0" err="1"/>
              <a:t>observada</a:t>
            </a:r>
            <a:r>
              <a:rPr dirty="0"/>
              <a:t> a data de </a:t>
            </a:r>
            <a:r>
              <a:rPr dirty="0" err="1"/>
              <a:t>vigência</a:t>
            </a:r>
            <a:r>
              <a:rPr dirty="0"/>
              <a:t> original</a:t>
            </a:r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do RPC, qual </a:t>
            </a:r>
            <a:r>
              <a:rPr dirty="0" err="1"/>
              <a:t>seja</a:t>
            </a:r>
            <a:r>
              <a:rPr dirty="0"/>
              <a:t> a da </a:t>
            </a:r>
            <a:r>
              <a:rPr dirty="0" err="1"/>
              <a:t>aprovação</a:t>
            </a:r>
            <a:r>
              <a:rPr dirty="0"/>
              <a:t> do </a:t>
            </a:r>
            <a:r>
              <a:rPr dirty="0" err="1"/>
              <a:t>convênio</a:t>
            </a:r>
            <a:r>
              <a:rPr dirty="0"/>
              <a:t> de </a:t>
            </a:r>
            <a:r>
              <a:rPr dirty="0" err="1"/>
              <a:t>adesão</a:t>
            </a:r>
            <a:r>
              <a:rPr dirty="0"/>
              <a:t> com a </a:t>
            </a:r>
            <a:r>
              <a:rPr dirty="0" err="1"/>
              <a:t>primeira</a:t>
            </a:r>
            <a:r>
              <a:rPr dirty="0"/>
              <a:t> EFPC</a:t>
            </a:r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 </a:t>
            </a:r>
            <a:r>
              <a:rPr dirty="0" err="1"/>
              <a:t>podendo</a:t>
            </a:r>
            <a:r>
              <a:rPr dirty="0"/>
              <a:t> </a:t>
            </a:r>
            <a:r>
              <a:rPr dirty="0" err="1"/>
              <a:t>ocorrer</a:t>
            </a:r>
            <a:r>
              <a:rPr dirty="0"/>
              <a:t> a </a:t>
            </a:r>
            <a:r>
              <a:rPr dirty="0" err="1"/>
              <a:t>retirada</a:t>
            </a:r>
            <a:r>
              <a:rPr dirty="0"/>
              <a:t> </a:t>
            </a:r>
            <a:r>
              <a:rPr dirty="0" err="1"/>
              <a:t>parcial</a:t>
            </a:r>
            <a:r>
              <a:rPr dirty="0"/>
              <a:t> e </a:t>
            </a:r>
            <a:r>
              <a:rPr dirty="0" err="1"/>
              <a:t>vazia</a:t>
            </a:r>
            <a:r>
              <a:rPr dirty="0"/>
              <a:t> do </a:t>
            </a:r>
            <a:r>
              <a:rPr dirty="0" err="1"/>
              <a:t>patrocínio</a:t>
            </a:r>
            <a:r>
              <a:rPr dirty="0"/>
              <a:t> do plano de </a:t>
            </a:r>
            <a:r>
              <a:rPr dirty="0" err="1"/>
              <a:t>origem</a:t>
            </a:r>
            <a:endParaRPr dirty="0"/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com a </a:t>
            </a:r>
            <a:r>
              <a:rPr dirty="0" err="1"/>
              <a:t>concomitante</a:t>
            </a:r>
            <a:r>
              <a:rPr dirty="0"/>
              <a:t> </a:t>
            </a:r>
            <a:r>
              <a:rPr dirty="0" err="1"/>
              <a:t>aprovação</a:t>
            </a:r>
            <a:r>
              <a:rPr dirty="0"/>
              <a:t> do </a:t>
            </a:r>
            <a:r>
              <a:rPr dirty="0" err="1"/>
              <a:t>convênio</a:t>
            </a:r>
            <a:r>
              <a:rPr dirty="0"/>
              <a:t> com a nova EFPC, </a:t>
            </a:r>
            <a:r>
              <a:rPr dirty="0" err="1"/>
              <a:t>nos</a:t>
            </a:r>
            <a:r>
              <a:rPr dirty="0"/>
              <a:t> </a:t>
            </a:r>
            <a:r>
              <a:rPr dirty="0" err="1"/>
              <a:t>casos</a:t>
            </a:r>
            <a:endParaRPr dirty="0"/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em</a:t>
            </a:r>
            <a:r>
              <a:rPr dirty="0"/>
              <a:t> que </a:t>
            </a:r>
            <a:r>
              <a:rPr dirty="0" err="1"/>
              <a:t>ainda</a:t>
            </a:r>
            <a:r>
              <a:rPr dirty="0"/>
              <a:t> </a:t>
            </a:r>
            <a:r>
              <a:rPr dirty="0" err="1"/>
              <a:t>não</a:t>
            </a:r>
            <a:r>
              <a:rPr dirty="0"/>
              <a:t> </a:t>
            </a:r>
            <a:r>
              <a:rPr dirty="0" err="1"/>
              <a:t>haja</a:t>
            </a:r>
            <a:r>
              <a:rPr dirty="0"/>
              <a:t> </a:t>
            </a:r>
            <a:r>
              <a:rPr dirty="0" err="1"/>
              <a:t>operacionalização</a:t>
            </a:r>
            <a:r>
              <a:rPr dirty="0"/>
              <a:t>, </a:t>
            </a:r>
            <a:r>
              <a:rPr dirty="0" err="1"/>
              <a:t>ou</a:t>
            </a:r>
            <a:r>
              <a:rPr dirty="0"/>
              <a:t> a </a:t>
            </a:r>
            <a:r>
              <a:rPr dirty="0" err="1"/>
              <a:t>efetiva</a:t>
            </a:r>
            <a:r>
              <a:rPr dirty="0"/>
              <a:t> </a:t>
            </a:r>
            <a:r>
              <a:rPr dirty="0" err="1"/>
              <a:t>transferência</a:t>
            </a:r>
            <a:endParaRPr dirty="0"/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de </a:t>
            </a:r>
            <a:r>
              <a:rPr dirty="0" err="1"/>
              <a:t>gerenciamento</a:t>
            </a:r>
            <a:r>
              <a:rPr dirty="0"/>
              <a:t> da EFPC de </a:t>
            </a:r>
            <a:r>
              <a:rPr dirty="0" err="1"/>
              <a:t>origem</a:t>
            </a:r>
            <a:r>
              <a:rPr dirty="0"/>
              <a:t> para a nova, para </a:t>
            </a:r>
            <a:r>
              <a:rPr dirty="0" err="1"/>
              <a:t>os</a:t>
            </a:r>
            <a:r>
              <a:rPr dirty="0"/>
              <a:t> </a:t>
            </a:r>
            <a:r>
              <a:rPr dirty="0" err="1"/>
              <a:t>casos</a:t>
            </a:r>
            <a:r>
              <a:rPr dirty="0"/>
              <a:t> </a:t>
            </a:r>
            <a:r>
              <a:rPr dirty="0" err="1"/>
              <a:t>em</a:t>
            </a:r>
            <a:r>
              <a:rPr dirty="0"/>
              <a:t> que </a:t>
            </a:r>
            <a:r>
              <a:rPr dirty="0" err="1"/>
              <a:t>haja</a:t>
            </a:r>
            <a:r>
              <a:rPr dirty="0"/>
              <a:t> </a:t>
            </a:r>
            <a:r>
              <a:rPr dirty="0" err="1"/>
              <a:t>operacionalização</a:t>
            </a:r>
            <a:endParaRPr dirty="0"/>
          </a:p>
        </p:txBody>
      </p:sp>
      <p:pic>
        <p:nvPicPr>
          <p:cNvPr id="415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416" name="SITUAÇÕES DOS MUNICÍPIOS"/>
          <p:cNvSpPr txBox="1"/>
          <p:nvPr/>
        </p:nvSpPr>
        <p:spPr>
          <a:xfrm>
            <a:off x="1012823" y="762000"/>
            <a:ext cx="8340997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>
                <a:latin typeface="Aptos" panose="020B0004020202020204" pitchFamily="34" charset="0"/>
              </a:rPr>
              <a:t>NOTA TÉCNICA SEI Nº 584/2024/MPS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66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chemeClr val="accent2">
                    <a:satOff val="-4966"/>
                    <a:lumOff val="-10549"/>
                  </a:schemeClr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419" name="PREVCOM_marcaBRANCA_190115.png" descr="PREVCOM_marcaBRANCA_190115.png"/>
          <p:cNvPicPr>
            <a:picLocks noChangeAspect="1"/>
          </p:cNvPicPr>
          <p:nvPr/>
        </p:nvPicPr>
        <p:blipFill>
          <a:blip r:embed="rId2">
            <a:alphaModFix amt="10000"/>
          </a:blip>
          <a:srcRect b="46060"/>
          <a:stretch>
            <a:fillRect/>
          </a:stretch>
        </p:blipFill>
        <p:spPr>
          <a:xfrm>
            <a:off x="2730500" y="5841998"/>
            <a:ext cx="15748000" cy="3362321"/>
          </a:xfrm>
          <a:prstGeom prst="rect">
            <a:avLst/>
          </a:prstGeom>
          <a:ln w="12700">
            <a:miter lim="400000"/>
          </a:ln>
        </p:spPr>
      </p:pic>
      <p:sp>
        <p:nvSpPr>
          <p:cNvPr id="420" name="PEA/PIA EM 2024"/>
          <p:cNvSpPr txBox="1"/>
          <p:nvPr/>
        </p:nvSpPr>
        <p:spPr>
          <a:xfrm>
            <a:off x="1012822" y="762001"/>
            <a:ext cx="11082838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GUIA PARA ENTES FEDERATIVOS:</a:t>
            </a:r>
          </a:p>
          <a:p>
            <a: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RECOMENDAÇÕES PARA A INSTITUIÇÃO DE RPC </a:t>
            </a:r>
          </a:p>
        </p:txBody>
      </p:sp>
      <p:sp>
        <p:nvSpPr>
          <p:cNvPr id="421" name="CaixaDeTexto 1"/>
          <p:cNvSpPr txBox="1"/>
          <p:nvPr/>
        </p:nvSpPr>
        <p:spPr>
          <a:xfrm>
            <a:off x="1145115" y="2290530"/>
            <a:ext cx="12594170" cy="482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>
            <a:lvl1pPr defTabSz="1511281">
              <a:defRPr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FFFFFF"/>
                </a:solidFill>
              </a:rPr>
              <a:t>Relação Custo x Complexidade</a:t>
            </a:r>
          </a:p>
        </p:txBody>
      </p:sp>
      <p:pic>
        <p:nvPicPr>
          <p:cNvPr id="422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423" name="Slide Number"/>
          <p:cNvSpPr txBox="1"/>
          <p:nvPr/>
        </p:nvSpPr>
        <p:spPr>
          <a:xfrm>
            <a:off x="14352211" y="8441607"/>
            <a:ext cx="395182" cy="417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9127" tIns="69127" rIns="69127" bIns="69127" anchor="ctr">
            <a:spAutoFit/>
          </a:bodyPr>
          <a:lstStyle>
            <a:lvl1pPr algn="r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11</a:t>
            </a:fld>
            <a:endParaRPr/>
          </a:p>
        </p:txBody>
      </p:sp>
      <p:sp>
        <p:nvSpPr>
          <p:cNvPr id="424" name="Circle"/>
          <p:cNvSpPr/>
          <p:nvPr/>
        </p:nvSpPr>
        <p:spPr>
          <a:xfrm>
            <a:off x="10621618" y="3575906"/>
            <a:ext cx="1255919" cy="1255919"/>
          </a:xfrm>
          <a:prstGeom prst="ellipse">
            <a:avLst/>
          </a:prstGeom>
          <a:solidFill>
            <a:srgbClr val="D83731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511281">
              <a:lnSpc>
                <a:spcPct val="90000"/>
              </a:lnSpc>
              <a:spcBef>
                <a:spcPts val="2700"/>
              </a:spcBef>
              <a:defRPr sz="2900"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</p:txBody>
      </p:sp>
      <p:grpSp>
        <p:nvGrpSpPr>
          <p:cNvPr id="432" name="Group"/>
          <p:cNvGrpSpPr/>
          <p:nvPr/>
        </p:nvGrpSpPr>
        <p:grpSpPr>
          <a:xfrm>
            <a:off x="10974074" y="3887187"/>
            <a:ext cx="551004" cy="554641"/>
            <a:chOff x="0" y="0"/>
            <a:chExt cx="551003" cy="554639"/>
          </a:xfrm>
        </p:grpSpPr>
        <p:sp>
          <p:nvSpPr>
            <p:cNvPr id="425" name="Rounded Rectangle"/>
            <p:cNvSpPr/>
            <p:nvPr/>
          </p:nvSpPr>
          <p:spPr>
            <a:xfrm>
              <a:off x="83922" y="253110"/>
              <a:ext cx="55460" cy="20166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26" name="Rounded Rectangle"/>
            <p:cNvSpPr/>
            <p:nvPr/>
          </p:nvSpPr>
          <p:spPr>
            <a:xfrm>
              <a:off x="247771" y="253110"/>
              <a:ext cx="55460" cy="20166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27" name="Rounded Rectangle"/>
            <p:cNvSpPr/>
            <p:nvPr/>
          </p:nvSpPr>
          <p:spPr>
            <a:xfrm>
              <a:off x="411622" y="253110"/>
              <a:ext cx="55460" cy="20166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28" name="Rounded Rectangle"/>
            <p:cNvSpPr/>
            <p:nvPr/>
          </p:nvSpPr>
          <p:spPr>
            <a:xfrm rot="16200000">
              <a:off x="247771" y="-78076"/>
              <a:ext cx="55460" cy="50415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29" name="Rounded Rectangle"/>
            <p:cNvSpPr/>
            <p:nvPr/>
          </p:nvSpPr>
          <p:spPr>
            <a:xfrm rot="14400000">
              <a:off x="128034" y="-57911"/>
              <a:ext cx="55460" cy="3277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30" name="Rounded Rectangle"/>
            <p:cNvSpPr/>
            <p:nvPr/>
          </p:nvSpPr>
          <p:spPr>
            <a:xfrm rot="18000000">
              <a:off x="367508" y="-57911"/>
              <a:ext cx="55461" cy="32770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31" name="Rounded Rectangle"/>
            <p:cNvSpPr/>
            <p:nvPr/>
          </p:nvSpPr>
          <p:spPr>
            <a:xfrm rot="16200000">
              <a:off x="247771" y="274831"/>
              <a:ext cx="55460" cy="504158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</p:grpSp>
      <p:sp>
        <p:nvSpPr>
          <p:cNvPr id="433" name="Circle"/>
          <p:cNvSpPr/>
          <p:nvPr/>
        </p:nvSpPr>
        <p:spPr>
          <a:xfrm>
            <a:off x="10621618" y="5150177"/>
            <a:ext cx="1255919" cy="1255919"/>
          </a:xfrm>
          <a:prstGeom prst="ellipse">
            <a:avLst/>
          </a:prstGeom>
          <a:solidFill>
            <a:srgbClr val="306FB5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511281">
              <a:lnSpc>
                <a:spcPct val="90000"/>
              </a:lnSpc>
              <a:spcBef>
                <a:spcPts val="2700"/>
              </a:spcBef>
              <a:defRPr sz="2900"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</p:txBody>
      </p:sp>
      <p:sp>
        <p:nvSpPr>
          <p:cNvPr id="434" name="Rounded Rectangle"/>
          <p:cNvSpPr/>
          <p:nvPr/>
        </p:nvSpPr>
        <p:spPr>
          <a:xfrm>
            <a:off x="11212842" y="5502635"/>
            <a:ext cx="73470" cy="18367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511281">
              <a:lnSpc>
                <a:spcPct val="90000"/>
              </a:lnSpc>
              <a:spcBef>
                <a:spcPts val="2700"/>
              </a:spcBef>
              <a:defRPr sz="3000"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</p:txBody>
      </p:sp>
      <p:sp>
        <p:nvSpPr>
          <p:cNvPr id="435" name="Rounded Rectangle"/>
          <p:cNvSpPr/>
          <p:nvPr/>
        </p:nvSpPr>
        <p:spPr>
          <a:xfrm>
            <a:off x="11212842" y="5869968"/>
            <a:ext cx="73470" cy="18367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511281">
              <a:lnSpc>
                <a:spcPct val="90000"/>
              </a:lnSpc>
              <a:spcBef>
                <a:spcPts val="2700"/>
              </a:spcBef>
              <a:defRPr sz="3000"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</p:txBody>
      </p:sp>
      <p:sp>
        <p:nvSpPr>
          <p:cNvPr id="436" name="Rounded Rectangle"/>
          <p:cNvSpPr/>
          <p:nvPr/>
        </p:nvSpPr>
        <p:spPr>
          <a:xfrm rot="18900000">
            <a:off x="11082970" y="5556430"/>
            <a:ext cx="73469" cy="18366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511281">
              <a:lnSpc>
                <a:spcPct val="90000"/>
              </a:lnSpc>
              <a:spcBef>
                <a:spcPts val="2700"/>
              </a:spcBef>
              <a:defRPr sz="3000"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</p:txBody>
      </p:sp>
      <p:sp>
        <p:nvSpPr>
          <p:cNvPr id="437" name="Rounded Rectangle"/>
          <p:cNvSpPr/>
          <p:nvPr/>
        </p:nvSpPr>
        <p:spPr>
          <a:xfrm rot="18900000">
            <a:off x="11342714" y="5816174"/>
            <a:ext cx="73470" cy="18367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511281">
              <a:lnSpc>
                <a:spcPct val="90000"/>
              </a:lnSpc>
              <a:spcBef>
                <a:spcPts val="2700"/>
              </a:spcBef>
              <a:defRPr sz="3000"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</p:txBody>
      </p:sp>
      <p:sp>
        <p:nvSpPr>
          <p:cNvPr id="438" name="Rounded Rectangle"/>
          <p:cNvSpPr/>
          <p:nvPr/>
        </p:nvSpPr>
        <p:spPr>
          <a:xfrm rot="16200000">
            <a:off x="11029176" y="5686302"/>
            <a:ext cx="73469" cy="183671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511281">
              <a:lnSpc>
                <a:spcPct val="90000"/>
              </a:lnSpc>
              <a:spcBef>
                <a:spcPts val="2700"/>
              </a:spcBef>
              <a:defRPr sz="3000"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</p:txBody>
      </p:sp>
      <p:sp>
        <p:nvSpPr>
          <p:cNvPr id="439" name="Rounded Rectangle"/>
          <p:cNvSpPr/>
          <p:nvPr/>
        </p:nvSpPr>
        <p:spPr>
          <a:xfrm rot="16200000">
            <a:off x="11396509" y="5686302"/>
            <a:ext cx="73470" cy="183671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511281">
              <a:lnSpc>
                <a:spcPct val="90000"/>
              </a:lnSpc>
              <a:spcBef>
                <a:spcPts val="2700"/>
              </a:spcBef>
              <a:defRPr sz="3000"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</p:txBody>
      </p:sp>
      <p:sp>
        <p:nvSpPr>
          <p:cNvPr id="440" name="Rounded Rectangle"/>
          <p:cNvSpPr/>
          <p:nvPr/>
        </p:nvSpPr>
        <p:spPr>
          <a:xfrm rot="13500000">
            <a:off x="11082970" y="5816174"/>
            <a:ext cx="73469" cy="18367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511281">
              <a:lnSpc>
                <a:spcPct val="90000"/>
              </a:lnSpc>
              <a:spcBef>
                <a:spcPts val="2700"/>
              </a:spcBef>
              <a:defRPr sz="3000"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</p:txBody>
      </p:sp>
      <p:sp>
        <p:nvSpPr>
          <p:cNvPr id="441" name="Rounded Rectangle"/>
          <p:cNvSpPr/>
          <p:nvPr/>
        </p:nvSpPr>
        <p:spPr>
          <a:xfrm rot="13500000">
            <a:off x="11342714" y="5556429"/>
            <a:ext cx="73470" cy="18367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511281">
              <a:lnSpc>
                <a:spcPct val="90000"/>
              </a:lnSpc>
              <a:spcBef>
                <a:spcPts val="2700"/>
              </a:spcBef>
              <a:defRPr sz="3000"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</p:txBody>
      </p:sp>
      <p:sp>
        <p:nvSpPr>
          <p:cNvPr id="442" name="Circle"/>
          <p:cNvSpPr/>
          <p:nvPr/>
        </p:nvSpPr>
        <p:spPr>
          <a:xfrm>
            <a:off x="10621618" y="6724448"/>
            <a:ext cx="1255919" cy="1255919"/>
          </a:xfrm>
          <a:prstGeom prst="ellipse">
            <a:avLst/>
          </a:prstGeom>
          <a:solidFill>
            <a:srgbClr val="43955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511281">
              <a:lnSpc>
                <a:spcPct val="90000"/>
              </a:lnSpc>
              <a:spcBef>
                <a:spcPts val="2700"/>
              </a:spcBef>
              <a:defRPr sz="2900"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</p:txBody>
      </p:sp>
      <p:grpSp>
        <p:nvGrpSpPr>
          <p:cNvPr id="445" name="Group"/>
          <p:cNvGrpSpPr/>
          <p:nvPr/>
        </p:nvGrpSpPr>
        <p:grpSpPr>
          <a:xfrm>
            <a:off x="10974076" y="7076908"/>
            <a:ext cx="551003" cy="551001"/>
            <a:chOff x="0" y="0"/>
            <a:chExt cx="551002" cy="551000"/>
          </a:xfrm>
        </p:grpSpPr>
        <p:sp>
          <p:nvSpPr>
            <p:cNvPr id="443" name="Rounded Rectangle"/>
            <p:cNvSpPr/>
            <p:nvPr/>
          </p:nvSpPr>
          <p:spPr>
            <a:xfrm>
              <a:off x="231419" y="-1"/>
              <a:ext cx="88164" cy="55100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44" name="Rounded Rectangle"/>
            <p:cNvSpPr/>
            <p:nvPr/>
          </p:nvSpPr>
          <p:spPr>
            <a:xfrm rot="16200000">
              <a:off x="231419" y="-2"/>
              <a:ext cx="88164" cy="551003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</p:grpSp>
      <p:sp>
        <p:nvSpPr>
          <p:cNvPr id="446" name="CaixaDeTexto 1"/>
          <p:cNvSpPr txBox="1"/>
          <p:nvPr/>
        </p:nvSpPr>
        <p:spPr>
          <a:xfrm>
            <a:off x="12026151" y="3777410"/>
            <a:ext cx="2833692" cy="852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ctr">
            <a:spAutoFit/>
          </a:bodyPr>
          <a:lstStyle/>
          <a:p>
            <a:pPr defTabSz="1511281">
              <a:lnSpc>
                <a:spcPct val="80000"/>
              </a:lnSpc>
              <a:defRPr sz="14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Criação de entidade</a:t>
            </a:r>
            <a:endParaRPr sz="2400"/>
          </a:p>
          <a:p>
            <a:pPr defTabSz="1511281">
              <a:lnSpc>
                <a:spcPct val="80000"/>
              </a:lnSpc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10.000</a:t>
            </a:r>
            <a:br/>
            <a:r>
              <a:t>participantes</a:t>
            </a:r>
          </a:p>
        </p:txBody>
      </p:sp>
      <p:sp>
        <p:nvSpPr>
          <p:cNvPr id="447" name="CaixaDeTexto 1"/>
          <p:cNvSpPr txBox="1"/>
          <p:nvPr/>
        </p:nvSpPr>
        <p:spPr>
          <a:xfrm>
            <a:off x="12026151" y="5351682"/>
            <a:ext cx="2833692" cy="852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ctr">
            <a:spAutoFit/>
          </a:bodyPr>
          <a:lstStyle/>
          <a:p>
            <a:pPr defTabSz="1511281">
              <a:lnSpc>
                <a:spcPct val="80000"/>
              </a:lnSpc>
              <a:defRPr sz="14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Criação de plano</a:t>
            </a:r>
            <a:endParaRPr sz="2400"/>
          </a:p>
          <a:p>
            <a:pPr defTabSz="1511281">
              <a:lnSpc>
                <a:spcPct val="80000"/>
              </a:lnSpc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Estudo de</a:t>
            </a:r>
            <a:br/>
            <a:r>
              <a:t>viabilidade</a:t>
            </a:r>
          </a:p>
        </p:txBody>
      </p:sp>
      <p:sp>
        <p:nvSpPr>
          <p:cNvPr id="448" name="CaixaDeTexto 1"/>
          <p:cNvSpPr txBox="1"/>
          <p:nvPr/>
        </p:nvSpPr>
        <p:spPr>
          <a:xfrm>
            <a:off x="12026151" y="6788790"/>
            <a:ext cx="2833692" cy="11272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ctr">
            <a:spAutoFit/>
          </a:bodyPr>
          <a:lstStyle/>
          <a:p>
            <a:pPr defTabSz="1511281">
              <a:lnSpc>
                <a:spcPct val="80000"/>
              </a:lnSpc>
              <a:defRPr sz="14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Adesão a plano existente</a:t>
            </a:r>
            <a:endParaRPr sz="2400"/>
          </a:p>
          <a:p>
            <a:pPr defTabSz="1511281">
              <a:lnSpc>
                <a:spcPct val="80000"/>
              </a:lnSpc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Nenhum</a:t>
            </a:r>
            <a:br/>
            <a:r>
              <a:t>dos requisitos</a:t>
            </a:r>
            <a:br/>
            <a:r>
              <a:t>anteriores</a:t>
            </a:r>
          </a:p>
        </p:txBody>
      </p:sp>
      <p:grpSp>
        <p:nvGrpSpPr>
          <p:cNvPr id="452" name="Group"/>
          <p:cNvGrpSpPr/>
          <p:nvPr/>
        </p:nvGrpSpPr>
        <p:grpSpPr>
          <a:xfrm>
            <a:off x="1260987" y="3901221"/>
            <a:ext cx="7872271" cy="3935683"/>
            <a:chOff x="0" y="0"/>
            <a:chExt cx="7872270" cy="3935682"/>
          </a:xfrm>
        </p:grpSpPr>
        <p:sp>
          <p:nvSpPr>
            <p:cNvPr id="449" name="Circle"/>
            <p:cNvSpPr/>
            <p:nvPr/>
          </p:nvSpPr>
          <p:spPr>
            <a:xfrm>
              <a:off x="7242558" y="0"/>
              <a:ext cx="629713" cy="629712"/>
            </a:xfrm>
            <a:prstGeom prst="ellipse">
              <a:avLst/>
            </a:prstGeom>
            <a:solidFill>
              <a:srgbClr val="D8373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50" name="Rectangle"/>
            <p:cNvSpPr/>
            <p:nvPr/>
          </p:nvSpPr>
          <p:spPr>
            <a:xfrm>
              <a:off x="0" y="0"/>
              <a:ext cx="7556507" cy="3935683"/>
            </a:xfrm>
            <a:prstGeom prst="rect">
              <a:avLst/>
            </a:prstGeom>
            <a:solidFill>
              <a:srgbClr val="D8373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51" name="Rectangle"/>
            <p:cNvSpPr/>
            <p:nvPr/>
          </p:nvSpPr>
          <p:spPr>
            <a:xfrm>
              <a:off x="0" y="314854"/>
              <a:ext cx="7872270" cy="3620828"/>
            </a:xfrm>
            <a:prstGeom prst="rect">
              <a:avLst/>
            </a:prstGeom>
            <a:solidFill>
              <a:srgbClr val="D83731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</p:grpSp>
      <p:grpSp>
        <p:nvGrpSpPr>
          <p:cNvPr id="456" name="Group"/>
          <p:cNvGrpSpPr/>
          <p:nvPr/>
        </p:nvGrpSpPr>
        <p:grpSpPr>
          <a:xfrm>
            <a:off x="1260988" y="4863399"/>
            <a:ext cx="5903349" cy="2951763"/>
            <a:chOff x="0" y="0"/>
            <a:chExt cx="5903347" cy="2951762"/>
          </a:xfrm>
        </p:grpSpPr>
        <p:sp>
          <p:nvSpPr>
            <p:cNvPr id="453" name="Rectangle"/>
            <p:cNvSpPr/>
            <p:nvPr/>
          </p:nvSpPr>
          <p:spPr>
            <a:xfrm>
              <a:off x="0" y="314855"/>
              <a:ext cx="5903348" cy="2636908"/>
            </a:xfrm>
            <a:prstGeom prst="rect">
              <a:avLst/>
            </a:prstGeom>
            <a:solidFill>
              <a:srgbClr val="306FB5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54" name="Circle"/>
            <p:cNvSpPr/>
            <p:nvPr/>
          </p:nvSpPr>
          <p:spPr>
            <a:xfrm>
              <a:off x="5273635" y="0"/>
              <a:ext cx="629713" cy="629712"/>
            </a:xfrm>
            <a:prstGeom prst="ellipse">
              <a:avLst/>
            </a:prstGeom>
            <a:solidFill>
              <a:srgbClr val="306FB5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55" name="Rectangle"/>
            <p:cNvSpPr/>
            <p:nvPr/>
          </p:nvSpPr>
          <p:spPr>
            <a:xfrm>
              <a:off x="0" y="0"/>
              <a:ext cx="5588666" cy="2948818"/>
            </a:xfrm>
            <a:prstGeom prst="rect">
              <a:avLst/>
            </a:prstGeom>
            <a:solidFill>
              <a:srgbClr val="306FB5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</p:grpSp>
      <p:grpSp>
        <p:nvGrpSpPr>
          <p:cNvPr id="460" name="Group"/>
          <p:cNvGrpSpPr/>
          <p:nvPr/>
        </p:nvGrpSpPr>
        <p:grpSpPr>
          <a:xfrm>
            <a:off x="1260987" y="5872631"/>
            <a:ext cx="3937628" cy="1967842"/>
            <a:chOff x="0" y="0"/>
            <a:chExt cx="3937627" cy="1967840"/>
          </a:xfrm>
        </p:grpSpPr>
        <p:sp>
          <p:nvSpPr>
            <p:cNvPr id="457" name="Rectangle"/>
            <p:cNvSpPr/>
            <p:nvPr/>
          </p:nvSpPr>
          <p:spPr>
            <a:xfrm>
              <a:off x="0" y="0"/>
              <a:ext cx="3620827" cy="1964984"/>
            </a:xfrm>
            <a:prstGeom prst="rect">
              <a:avLst/>
            </a:prstGeom>
            <a:solidFill>
              <a:srgbClr val="439556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58" name="Circle"/>
            <p:cNvSpPr/>
            <p:nvPr/>
          </p:nvSpPr>
          <p:spPr>
            <a:xfrm>
              <a:off x="3307915" y="0"/>
              <a:ext cx="629713" cy="629713"/>
            </a:xfrm>
            <a:prstGeom prst="ellipse">
              <a:avLst/>
            </a:prstGeom>
            <a:solidFill>
              <a:srgbClr val="439556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59" name="Rectangle"/>
            <p:cNvSpPr/>
            <p:nvPr/>
          </p:nvSpPr>
          <p:spPr>
            <a:xfrm>
              <a:off x="0" y="314854"/>
              <a:ext cx="3937626" cy="1652987"/>
            </a:xfrm>
            <a:prstGeom prst="rect">
              <a:avLst/>
            </a:prstGeom>
            <a:solidFill>
              <a:srgbClr val="439556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</p:grpSp>
      <p:sp>
        <p:nvSpPr>
          <p:cNvPr id="461" name="Line"/>
          <p:cNvSpPr/>
          <p:nvPr/>
        </p:nvSpPr>
        <p:spPr>
          <a:xfrm flipH="1" flipV="1">
            <a:off x="1101988" y="7839868"/>
            <a:ext cx="9130774" cy="3"/>
          </a:xfrm>
          <a:prstGeom prst="line">
            <a:avLst/>
          </a:prstGeom>
          <a:ln w="25400">
            <a:solidFill>
              <a:srgbClr val="FFFFFF"/>
            </a:solidFill>
            <a:miter lim="400000"/>
            <a:head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62" name="Line"/>
          <p:cNvSpPr/>
          <p:nvPr/>
        </p:nvSpPr>
        <p:spPr>
          <a:xfrm flipH="1">
            <a:off x="1259416" y="3431909"/>
            <a:ext cx="3" cy="4565388"/>
          </a:xfrm>
          <a:prstGeom prst="line">
            <a:avLst/>
          </a:prstGeom>
          <a:ln w="25400">
            <a:solidFill>
              <a:srgbClr val="FFFFFF"/>
            </a:solidFill>
            <a:miter lim="400000"/>
            <a:headEnd type="triangle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63" name="CaixaDeTexto 1"/>
          <p:cNvSpPr txBox="1"/>
          <p:nvPr/>
        </p:nvSpPr>
        <p:spPr>
          <a:xfrm>
            <a:off x="5266725" y="7831997"/>
            <a:ext cx="4884156" cy="278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>
            <a:lvl1pPr algn="r" defTabSz="1511281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Complexidade</a:t>
            </a:r>
          </a:p>
        </p:txBody>
      </p:sp>
      <p:sp>
        <p:nvSpPr>
          <p:cNvPr id="464" name="CaixaDeTexto 1"/>
          <p:cNvSpPr txBox="1"/>
          <p:nvPr/>
        </p:nvSpPr>
        <p:spPr>
          <a:xfrm rot="16200000">
            <a:off x="556120" y="3908255"/>
            <a:ext cx="1093792" cy="278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>
            <a:lvl1pPr algn="r" defTabSz="1511281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 err="1">
                <a:latin typeface="Aptos" panose="020B0004020202020204" pitchFamily="34" charset="0"/>
              </a:rPr>
              <a:t>Custo</a:t>
            </a:r>
            <a:endParaRPr b="1" dirty="0">
              <a:latin typeface="Aptos" panose="020B0004020202020204" pitchFamily="34" charset="0"/>
            </a:endParaRPr>
          </a:p>
        </p:txBody>
      </p:sp>
      <p:grpSp>
        <p:nvGrpSpPr>
          <p:cNvPr id="467" name="Group"/>
          <p:cNvGrpSpPr/>
          <p:nvPr/>
        </p:nvGrpSpPr>
        <p:grpSpPr>
          <a:xfrm>
            <a:off x="4686970" y="6036143"/>
            <a:ext cx="314860" cy="314860"/>
            <a:chOff x="0" y="0"/>
            <a:chExt cx="314859" cy="314859"/>
          </a:xfrm>
        </p:grpSpPr>
        <p:sp>
          <p:nvSpPr>
            <p:cNvPr id="465" name="Rounded Rectangle"/>
            <p:cNvSpPr/>
            <p:nvPr/>
          </p:nvSpPr>
          <p:spPr>
            <a:xfrm>
              <a:off x="132239" y="0"/>
              <a:ext cx="50381" cy="31486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66" name="Rounded Rectangle"/>
            <p:cNvSpPr/>
            <p:nvPr/>
          </p:nvSpPr>
          <p:spPr>
            <a:xfrm rot="16200000">
              <a:off x="132239" y="0"/>
              <a:ext cx="50381" cy="31486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</p:grpSp>
      <p:grpSp>
        <p:nvGrpSpPr>
          <p:cNvPr id="476" name="Group"/>
          <p:cNvGrpSpPr/>
          <p:nvPr/>
        </p:nvGrpSpPr>
        <p:grpSpPr>
          <a:xfrm>
            <a:off x="6643247" y="5055459"/>
            <a:ext cx="314860" cy="314862"/>
            <a:chOff x="0" y="0"/>
            <a:chExt cx="314859" cy="314861"/>
          </a:xfrm>
        </p:grpSpPr>
        <p:sp>
          <p:nvSpPr>
            <p:cNvPr id="468" name="Rounded Rectangle"/>
            <p:cNvSpPr/>
            <p:nvPr/>
          </p:nvSpPr>
          <p:spPr>
            <a:xfrm>
              <a:off x="136437" y="0"/>
              <a:ext cx="41984" cy="104955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30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69" name="Rounded Rectangle"/>
            <p:cNvSpPr/>
            <p:nvPr/>
          </p:nvSpPr>
          <p:spPr>
            <a:xfrm>
              <a:off x="136437" y="209905"/>
              <a:ext cx="41984" cy="10495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30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70" name="Rounded Rectangle"/>
            <p:cNvSpPr/>
            <p:nvPr/>
          </p:nvSpPr>
          <p:spPr>
            <a:xfrm rot="18900000">
              <a:off x="62226" y="30739"/>
              <a:ext cx="41984" cy="10495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30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71" name="Rounded Rectangle"/>
            <p:cNvSpPr/>
            <p:nvPr/>
          </p:nvSpPr>
          <p:spPr>
            <a:xfrm rot="18900000">
              <a:off x="210649" y="179166"/>
              <a:ext cx="41985" cy="104955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30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72" name="Rounded Rectangle"/>
            <p:cNvSpPr/>
            <p:nvPr/>
          </p:nvSpPr>
          <p:spPr>
            <a:xfrm rot="16200000">
              <a:off x="31486" y="104952"/>
              <a:ext cx="41984" cy="10495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30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73" name="Rounded Rectangle"/>
            <p:cNvSpPr/>
            <p:nvPr/>
          </p:nvSpPr>
          <p:spPr>
            <a:xfrm rot="16200000">
              <a:off x="241389" y="104952"/>
              <a:ext cx="41984" cy="104957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30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74" name="Rounded Rectangle"/>
            <p:cNvSpPr/>
            <p:nvPr/>
          </p:nvSpPr>
          <p:spPr>
            <a:xfrm rot="13500000">
              <a:off x="62225" y="179166"/>
              <a:ext cx="41984" cy="104955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30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75" name="Rounded Rectangle"/>
            <p:cNvSpPr/>
            <p:nvPr/>
          </p:nvSpPr>
          <p:spPr>
            <a:xfrm rot="13500000">
              <a:off x="210649" y="30739"/>
              <a:ext cx="41985" cy="104956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30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</p:grpSp>
      <p:grpSp>
        <p:nvGrpSpPr>
          <p:cNvPr id="484" name="Group"/>
          <p:cNvGrpSpPr/>
          <p:nvPr/>
        </p:nvGrpSpPr>
        <p:grpSpPr>
          <a:xfrm>
            <a:off x="8623839" y="4040258"/>
            <a:ext cx="312632" cy="314696"/>
            <a:chOff x="0" y="0"/>
            <a:chExt cx="312630" cy="314695"/>
          </a:xfrm>
        </p:grpSpPr>
        <p:sp>
          <p:nvSpPr>
            <p:cNvPr id="477" name="Rounded Rectangle"/>
            <p:cNvSpPr/>
            <p:nvPr/>
          </p:nvSpPr>
          <p:spPr>
            <a:xfrm>
              <a:off x="47616" y="143611"/>
              <a:ext cx="31469" cy="11442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78" name="Rounded Rectangle"/>
            <p:cNvSpPr/>
            <p:nvPr/>
          </p:nvSpPr>
          <p:spPr>
            <a:xfrm>
              <a:off x="140581" y="143611"/>
              <a:ext cx="31469" cy="11442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79" name="Rounded Rectangle"/>
            <p:cNvSpPr/>
            <p:nvPr/>
          </p:nvSpPr>
          <p:spPr>
            <a:xfrm>
              <a:off x="233546" y="143611"/>
              <a:ext cx="31469" cy="11442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80" name="Rounded Rectangle"/>
            <p:cNvSpPr/>
            <p:nvPr/>
          </p:nvSpPr>
          <p:spPr>
            <a:xfrm rot="16200000">
              <a:off x="140581" y="-44299"/>
              <a:ext cx="31469" cy="28605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81" name="Rounded Rectangle"/>
            <p:cNvSpPr/>
            <p:nvPr/>
          </p:nvSpPr>
          <p:spPr>
            <a:xfrm rot="14400000">
              <a:off x="72644" y="-32858"/>
              <a:ext cx="31469" cy="185935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82" name="Rounded Rectangle"/>
            <p:cNvSpPr/>
            <p:nvPr/>
          </p:nvSpPr>
          <p:spPr>
            <a:xfrm rot="18000000">
              <a:off x="208518" y="-32858"/>
              <a:ext cx="31468" cy="185935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  <p:sp>
          <p:nvSpPr>
            <p:cNvPr id="483" name="Rounded Rectangle"/>
            <p:cNvSpPr/>
            <p:nvPr/>
          </p:nvSpPr>
          <p:spPr>
            <a:xfrm rot="16200000">
              <a:off x="140581" y="155935"/>
              <a:ext cx="31469" cy="286052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1511281">
                <a:lnSpc>
                  <a:spcPct val="90000"/>
                </a:lnSpc>
                <a:spcBef>
                  <a:spcPts val="2700"/>
                </a:spcBef>
                <a:defRPr sz="2900">
                  <a:latin typeface="Aptos Display"/>
                  <a:ea typeface="Aptos Display"/>
                  <a:cs typeface="Aptos Display"/>
                  <a:sym typeface="Aptos Display"/>
                </a:defRPr>
              </a:pPr>
              <a:endParaRPr/>
            </a:p>
          </p:txBody>
        </p:sp>
      </p:grpSp>
      <p:sp>
        <p:nvSpPr>
          <p:cNvPr id="485" name="CaixaDeTexto 1"/>
          <p:cNvSpPr txBox="1"/>
          <p:nvPr/>
        </p:nvSpPr>
        <p:spPr>
          <a:xfrm>
            <a:off x="6017228" y="4073995"/>
            <a:ext cx="2525673" cy="278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ctr">
            <a:spAutoFit/>
          </a:bodyPr>
          <a:lstStyle>
            <a:lvl1pPr algn="r" defTabSz="1511281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Criação de entidade</a:t>
            </a:r>
          </a:p>
        </p:txBody>
      </p:sp>
      <p:sp>
        <p:nvSpPr>
          <p:cNvPr id="486" name="CaixaDeTexto 1"/>
          <p:cNvSpPr txBox="1"/>
          <p:nvPr/>
        </p:nvSpPr>
        <p:spPr>
          <a:xfrm>
            <a:off x="4545379" y="5064008"/>
            <a:ext cx="2019158" cy="278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ctr">
            <a:spAutoFit/>
          </a:bodyPr>
          <a:lstStyle>
            <a:lvl1pPr algn="r" defTabSz="1511281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Criação de plano</a:t>
            </a:r>
          </a:p>
        </p:txBody>
      </p:sp>
      <p:sp>
        <p:nvSpPr>
          <p:cNvPr id="487" name="CaixaDeTexto 1"/>
          <p:cNvSpPr txBox="1"/>
          <p:nvPr/>
        </p:nvSpPr>
        <p:spPr>
          <a:xfrm>
            <a:off x="2146455" y="6038394"/>
            <a:ext cx="2461807" cy="278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ctr">
            <a:spAutoFit/>
          </a:bodyPr>
          <a:lstStyle>
            <a:lvl1pPr algn="r" defTabSz="1511281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Adesão a plano existente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Rectangle"/>
          <p:cNvSpPr/>
          <p:nvPr/>
        </p:nvSpPr>
        <p:spPr>
          <a:xfrm>
            <a:off x="139101" y="0"/>
            <a:ext cx="15113001" cy="9067800"/>
          </a:xfrm>
          <a:prstGeom prst="rect">
            <a:avLst/>
          </a:prstGeom>
          <a:solidFill>
            <a:srgbClr val="0033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490" name="PREVCOM_marcaBRANCA_190115.png" descr="PREVCOM_marcaBRANCA_190115.png"/>
          <p:cNvPicPr>
            <a:picLocks noChangeAspect="1"/>
          </p:cNvPicPr>
          <p:nvPr/>
        </p:nvPicPr>
        <p:blipFill>
          <a:blip r:embed="rId2">
            <a:alphaModFix amt="10000"/>
          </a:blip>
          <a:srcRect b="46061"/>
          <a:stretch>
            <a:fillRect/>
          </a:stretch>
        </p:blipFill>
        <p:spPr>
          <a:xfrm>
            <a:off x="2730500" y="5841998"/>
            <a:ext cx="15748000" cy="3362319"/>
          </a:xfrm>
          <a:prstGeom prst="rect">
            <a:avLst/>
          </a:prstGeom>
          <a:ln w="12700">
            <a:miter lim="400000"/>
          </a:ln>
        </p:spPr>
      </p:pic>
      <p:sp>
        <p:nvSpPr>
          <p:cNvPr id="491" name="FORMAS DE ESCOLHA DA EFPC"/>
          <p:cNvSpPr txBox="1"/>
          <p:nvPr/>
        </p:nvSpPr>
        <p:spPr>
          <a:xfrm>
            <a:off x="1012824" y="762000"/>
            <a:ext cx="7151954" cy="1107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FORMAS DE ESCOLHA DA EFPC</a:t>
            </a:r>
          </a:p>
          <a:p>
            <a:pPr>
              <a:defRPr sz="2600" spc="-5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Para </a:t>
            </a:r>
            <a:r>
              <a:rPr dirty="0" err="1"/>
              <a:t>quem</a:t>
            </a:r>
            <a:r>
              <a:rPr dirty="0"/>
              <a:t> </a:t>
            </a:r>
            <a:r>
              <a:rPr dirty="0" err="1"/>
              <a:t>não</a:t>
            </a:r>
            <a:r>
              <a:rPr dirty="0"/>
              <a:t> </a:t>
            </a:r>
            <a:r>
              <a:rPr dirty="0" err="1"/>
              <a:t>tem</a:t>
            </a:r>
            <a:r>
              <a:rPr dirty="0"/>
              <a:t> </a:t>
            </a:r>
            <a:r>
              <a:rPr dirty="0" err="1"/>
              <a:t>entidade</a:t>
            </a:r>
            <a:r>
              <a:rPr dirty="0"/>
              <a:t> </a:t>
            </a:r>
            <a:r>
              <a:rPr dirty="0" err="1"/>
              <a:t>gestora</a:t>
            </a:r>
            <a:r>
              <a:rPr dirty="0"/>
              <a:t> </a:t>
            </a:r>
            <a:r>
              <a:rPr dirty="0" err="1"/>
              <a:t>contratada</a:t>
            </a:r>
            <a:endParaRPr dirty="0"/>
          </a:p>
        </p:txBody>
      </p:sp>
      <p:sp>
        <p:nvSpPr>
          <p:cNvPr id="492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52212" y="8441607"/>
            <a:ext cx="395182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12</a:t>
            </a:fld>
            <a:endParaRPr b="1" dirty="0">
              <a:latin typeface="Aptos" panose="020B0004020202020204" pitchFamily="34" charset="0"/>
            </a:endParaRPr>
          </a:p>
        </p:txBody>
      </p:sp>
      <p:sp>
        <p:nvSpPr>
          <p:cNvPr id="493" name="Prospecção dos RPs…"/>
          <p:cNvSpPr txBox="1"/>
          <p:nvPr/>
        </p:nvSpPr>
        <p:spPr>
          <a:xfrm>
            <a:off x="1142998" y="2793999"/>
            <a:ext cx="4419848" cy="9056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lnSpc>
                <a:spcPct val="80000"/>
              </a:lnSpc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 err="1">
                <a:latin typeface="Aptos" panose="020B0004020202020204" pitchFamily="34" charset="0"/>
              </a:rPr>
              <a:t>Processo</a:t>
            </a:r>
            <a:r>
              <a:rPr b="1" dirty="0">
                <a:latin typeface="Aptos" panose="020B0004020202020204" pitchFamily="34" charset="0"/>
              </a:rPr>
              <a:t> </a:t>
            </a:r>
            <a:r>
              <a:rPr b="1" dirty="0" err="1">
                <a:latin typeface="Aptos" panose="020B0004020202020204" pitchFamily="34" charset="0"/>
              </a:rPr>
              <a:t>seletivo</a:t>
            </a:r>
            <a:r>
              <a:rPr b="1" dirty="0">
                <a:latin typeface="Aptos" panose="020B0004020202020204" pitchFamily="34" charset="0"/>
              </a:rPr>
              <a:t> </a:t>
            </a:r>
            <a:r>
              <a:rPr b="1" dirty="0" err="1">
                <a:latin typeface="Aptos" panose="020B0004020202020204" pitchFamily="34" charset="0"/>
              </a:rPr>
              <a:t>próprio</a:t>
            </a:r>
            <a:endParaRPr b="1" dirty="0">
              <a:latin typeface="Aptos" panose="020B0004020202020204" pitchFamily="34" charset="0"/>
            </a:endParaRPr>
          </a:p>
        </p:txBody>
      </p:sp>
      <p:pic>
        <p:nvPicPr>
          <p:cNvPr id="494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495" name="Line"/>
          <p:cNvSpPr/>
          <p:nvPr/>
        </p:nvSpPr>
        <p:spPr>
          <a:xfrm flipV="1">
            <a:off x="5975043" y="2793999"/>
            <a:ext cx="6" cy="5334002"/>
          </a:xfrm>
          <a:prstGeom prst="line">
            <a:avLst/>
          </a:prstGeom>
          <a:ln w="25400"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96" name="Line"/>
          <p:cNvSpPr/>
          <p:nvPr/>
        </p:nvSpPr>
        <p:spPr>
          <a:xfrm flipV="1">
            <a:off x="1151956" y="5347911"/>
            <a:ext cx="4823092" cy="4"/>
          </a:xfrm>
          <a:prstGeom prst="line">
            <a:avLst/>
          </a:prstGeom>
          <a:ln w="25400"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497" name="Prospecção dos RPs…"/>
          <p:cNvSpPr txBox="1"/>
          <p:nvPr/>
        </p:nvSpPr>
        <p:spPr>
          <a:xfrm>
            <a:off x="6903353" y="2631437"/>
            <a:ext cx="6965155" cy="14075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lnSpc>
                <a:spcPct val="80000"/>
              </a:lnSpc>
              <a:defRPr sz="5200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 err="1">
                <a:latin typeface="Aptos" panose="020B0004020202020204" pitchFamily="34" charset="0"/>
              </a:rPr>
              <a:t>Aproveitamento</a:t>
            </a:r>
            <a:r>
              <a:rPr b="1" dirty="0">
                <a:latin typeface="Aptos" panose="020B0004020202020204" pitchFamily="34" charset="0"/>
              </a:rPr>
              <a:t> de </a:t>
            </a:r>
            <a:r>
              <a:rPr b="1" dirty="0" err="1">
                <a:latin typeface="Aptos" panose="020B0004020202020204" pitchFamily="34" charset="0"/>
              </a:rPr>
              <a:t>processo</a:t>
            </a:r>
            <a:r>
              <a:rPr b="1" dirty="0">
                <a:latin typeface="Aptos" panose="020B0004020202020204" pitchFamily="34" charset="0"/>
              </a:rPr>
              <a:t> </a:t>
            </a:r>
            <a:r>
              <a:rPr b="1" dirty="0" err="1">
                <a:latin typeface="Aptos" panose="020B0004020202020204" pitchFamily="34" charset="0"/>
              </a:rPr>
              <a:t>seletivo</a:t>
            </a:r>
            <a:endParaRPr b="1" dirty="0">
              <a:latin typeface="Aptos" panose="020B0004020202020204" pitchFamily="34" charset="0"/>
            </a:endParaRPr>
          </a:p>
        </p:txBody>
      </p:sp>
      <p:sp>
        <p:nvSpPr>
          <p:cNvPr id="498" name="Prospecção dos RPs…"/>
          <p:cNvSpPr txBox="1"/>
          <p:nvPr/>
        </p:nvSpPr>
        <p:spPr>
          <a:xfrm>
            <a:off x="1151955" y="3877681"/>
            <a:ext cx="4419848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r>
              <a:t>O processo deve ser público, com instrução processual diligente e devidamente motivado.</a:t>
            </a:r>
          </a:p>
        </p:txBody>
      </p:sp>
      <p:sp>
        <p:nvSpPr>
          <p:cNvPr id="499" name="Prospecção dos RPs…"/>
          <p:cNvSpPr txBox="1"/>
          <p:nvPr/>
        </p:nvSpPr>
        <p:spPr>
          <a:xfrm>
            <a:off x="1142998" y="5702039"/>
            <a:ext cx="4419848" cy="9056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lnSpc>
                <a:spcPct val="80000"/>
              </a:lnSpc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 err="1">
                <a:latin typeface="Aptos" panose="020B0004020202020204" pitchFamily="34" charset="0"/>
              </a:rPr>
              <a:t>Processo</a:t>
            </a:r>
            <a:r>
              <a:rPr b="1" dirty="0">
                <a:latin typeface="Aptos" panose="020B0004020202020204" pitchFamily="34" charset="0"/>
              </a:rPr>
              <a:t> </a:t>
            </a:r>
            <a:r>
              <a:rPr b="1" dirty="0" err="1">
                <a:latin typeface="Aptos" panose="020B0004020202020204" pitchFamily="34" charset="0"/>
              </a:rPr>
              <a:t>seletivo</a:t>
            </a:r>
            <a:r>
              <a:rPr b="1" dirty="0">
                <a:latin typeface="Aptos" panose="020B0004020202020204" pitchFamily="34" charset="0"/>
              </a:rPr>
              <a:t> </a:t>
            </a:r>
            <a:r>
              <a:rPr b="1" dirty="0" err="1">
                <a:latin typeface="Aptos" panose="020B0004020202020204" pitchFamily="34" charset="0"/>
              </a:rPr>
              <a:t>compartilhado</a:t>
            </a:r>
            <a:endParaRPr b="1" dirty="0">
              <a:latin typeface="Aptos" panose="020B0004020202020204" pitchFamily="34" charset="0"/>
            </a:endParaRPr>
          </a:p>
        </p:txBody>
      </p:sp>
      <p:sp>
        <p:nvSpPr>
          <p:cNvPr id="500" name="Prospecção dos RPs…"/>
          <p:cNvSpPr txBox="1"/>
          <p:nvPr/>
        </p:nvSpPr>
        <p:spPr>
          <a:xfrm>
            <a:off x="1151955" y="6785719"/>
            <a:ext cx="4419848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r>
              <a:t>Processo de cooperação envolvendo mais de um ente para adesão a um plano multipatrocinado.</a:t>
            </a:r>
          </a:p>
        </p:txBody>
      </p:sp>
      <p:sp>
        <p:nvSpPr>
          <p:cNvPr id="501" name="CaixaDeTexto 1"/>
          <p:cNvSpPr txBox="1"/>
          <p:nvPr/>
        </p:nvSpPr>
        <p:spPr>
          <a:xfrm>
            <a:off x="6829776" y="4153585"/>
            <a:ext cx="9258301" cy="47879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/>
          <a:p>
            <a:pPr defTabSz="1511281">
              <a:defRPr sz="24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Processo</a:t>
            </a:r>
            <a:r>
              <a:rPr dirty="0"/>
              <a:t> </a:t>
            </a:r>
            <a:r>
              <a:rPr dirty="0" err="1"/>
              <a:t>seletivo</a:t>
            </a:r>
            <a:r>
              <a:rPr dirty="0"/>
              <a:t> </a:t>
            </a:r>
            <a:r>
              <a:rPr dirty="0" err="1"/>
              <a:t>já</a:t>
            </a:r>
            <a:r>
              <a:rPr dirty="0"/>
              <a:t> </a:t>
            </a:r>
            <a:r>
              <a:rPr dirty="0" err="1"/>
              <a:t>realizado</a:t>
            </a:r>
            <a:r>
              <a:rPr dirty="0"/>
              <a:t> </a:t>
            </a:r>
            <a:r>
              <a:rPr dirty="0" err="1"/>
              <a:t>por</a:t>
            </a:r>
            <a:r>
              <a:rPr dirty="0"/>
              <a:t> outro </a:t>
            </a:r>
            <a:r>
              <a:rPr dirty="0" err="1"/>
              <a:t>ente</a:t>
            </a:r>
            <a:r>
              <a:rPr dirty="0"/>
              <a:t> </a:t>
            </a:r>
            <a:r>
              <a:rPr dirty="0" err="1"/>
              <a:t>federativo</a:t>
            </a:r>
            <a:r>
              <a:rPr dirty="0"/>
              <a:t>.</a:t>
            </a:r>
            <a:endParaRPr sz="4000" dirty="0"/>
          </a:p>
          <a:p>
            <a:pPr defTabSz="1511281">
              <a:defRPr sz="19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sz="4000" dirty="0"/>
          </a:p>
          <a:p>
            <a:pPr defTabSz="1511281">
              <a:defRPr sz="29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 err="1">
                <a:latin typeface="Aptos" panose="020B0004020202020204" pitchFamily="34" charset="0"/>
              </a:rPr>
              <a:t>Principais</a:t>
            </a:r>
            <a:r>
              <a:rPr b="1" dirty="0">
                <a:latin typeface="Aptos" panose="020B0004020202020204" pitchFamily="34" charset="0"/>
              </a:rPr>
              <a:t> </a:t>
            </a:r>
            <a:r>
              <a:rPr b="1" dirty="0" err="1">
                <a:latin typeface="Aptos" panose="020B0004020202020204" pitchFamily="34" charset="0"/>
              </a:rPr>
              <a:t>vantagens</a:t>
            </a:r>
            <a:br>
              <a:rPr b="1" dirty="0">
                <a:latin typeface="Aptos" panose="020B0004020202020204" pitchFamily="34" charset="0"/>
              </a:rPr>
            </a:br>
            <a:r>
              <a:rPr sz="2400" dirty="0">
                <a:latin typeface="Aptos Display"/>
                <a:ea typeface="Aptos Display"/>
                <a:cs typeface="Aptos Display"/>
                <a:sym typeface="Aptos Display"/>
              </a:rPr>
              <a:t>Maior </a:t>
            </a:r>
            <a:r>
              <a:rPr sz="2400" dirty="0" err="1">
                <a:latin typeface="Aptos Display"/>
                <a:ea typeface="Aptos Display"/>
                <a:cs typeface="Aptos Display"/>
                <a:sym typeface="Aptos Display"/>
              </a:rPr>
              <a:t>celeridade</a:t>
            </a:r>
            <a:r>
              <a:rPr sz="2400" dirty="0">
                <a:latin typeface="Aptos Display"/>
                <a:ea typeface="Aptos Display"/>
                <a:cs typeface="Aptos Display"/>
                <a:sym typeface="Aptos Display"/>
              </a:rPr>
              <a:t>, </a:t>
            </a:r>
            <a:r>
              <a:rPr sz="2400" dirty="0" err="1">
                <a:latin typeface="Aptos Display"/>
                <a:ea typeface="Aptos Display"/>
                <a:cs typeface="Aptos Display"/>
                <a:sym typeface="Aptos Display"/>
              </a:rPr>
              <a:t>segurança</a:t>
            </a:r>
            <a:r>
              <a:rPr sz="2400" dirty="0">
                <a:latin typeface="Aptos Display"/>
                <a:ea typeface="Aptos Display"/>
                <a:cs typeface="Aptos Display"/>
                <a:sym typeface="Aptos Display"/>
              </a:rPr>
              <a:t> no </a:t>
            </a:r>
            <a:r>
              <a:rPr sz="2400" dirty="0" err="1">
                <a:latin typeface="Aptos Display"/>
                <a:ea typeface="Aptos Display"/>
                <a:cs typeface="Aptos Display"/>
                <a:sym typeface="Aptos Display"/>
              </a:rPr>
              <a:t>uso</a:t>
            </a:r>
            <a:r>
              <a:rPr sz="2400" dirty="0">
                <a:latin typeface="Aptos Display"/>
                <a:ea typeface="Aptos Display"/>
                <a:cs typeface="Aptos Display"/>
                <a:sym typeface="Aptos Display"/>
              </a:rPr>
              <a:t> de um </a:t>
            </a:r>
            <a:r>
              <a:rPr sz="2400" dirty="0" err="1">
                <a:latin typeface="Aptos Display"/>
                <a:ea typeface="Aptos Display"/>
                <a:cs typeface="Aptos Display"/>
                <a:sym typeface="Aptos Display"/>
              </a:rPr>
              <a:t>processo</a:t>
            </a:r>
            <a:r>
              <a:rPr sz="2400"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sz="2400" dirty="0" err="1">
                <a:latin typeface="Aptos Display"/>
                <a:ea typeface="Aptos Display"/>
                <a:cs typeface="Aptos Display"/>
                <a:sym typeface="Aptos Display"/>
              </a:rPr>
              <a:t>seletivo</a:t>
            </a:r>
            <a:br>
              <a:rPr sz="2400" dirty="0">
                <a:latin typeface="Aptos Display"/>
                <a:ea typeface="Aptos Display"/>
                <a:cs typeface="Aptos Display"/>
                <a:sym typeface="Aptos Display"/>
              </a:rPr>
            </a:br>
            <a:r>
              <a:rPr sz="2400" dirty="0" err="1">
                <a:latin typeface="Aptos Display"/>
                <a:ea typeface="Aptos Display"/>
                <a:cs typeface="Aptos Display"/>
                <a:sym typeface="Aptos Display"/>
              </a:rPr>
              <a:t>já</a:t>
            </a:r>
            <a:r>
              <a:rPr sz="2400"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sz="2400" dirty="0" err="1">
                <a:latin typeface="Aptos Display"/>
                <a:ea typeface="Aptos Display"/>
                <a:cs typeface="Aptos Display"/>
                <a:sym typeface="Aptos Display"/>
              </a:rPr>
              <a:t>realizado</a:t>
            </a:r>
            <a:r>
              <a:rPr sz="2400" dirty="0">
                <a:latin typeface="Aptos Display"/>
                <a:ea typeface="Aptos Display"/>
                <a:cs typeface="Aptos Display"/>
                <a:sym typeface="Aptos Display"/>
              </a:rPr>
              <a:t> e </a:t>
            </a:r>
            <a:r>
              <a:rPr sz="2400" dirty="0" err="1">
                <a:latin typeface="Aptos Display"/>
                <a:ea typeface="Aptos Display"/>
                <a:cs typeface="Aptos Display"/>
                <a:sym typeface="Aptos Display"/>
              </a:rPr>
              <a:t>recomendado</a:t>
            </a:r>
            <a:r>
              <a:rPr sz="2400" dirty="0">
                <a:latin typeface="Aptos Display"/>
                <a:ea typeface="Aptos Display"/>
                <a:cs typeface="Aptos Display"/>
                <a:sym typeface="Aptos Display"/>
              </a:rPr>
              <a:t>, e </a:t>
            </a:r>
            <a:r>
              <a:rPr sz="2400" dirty="0" err="1">
                <a:latin typeface="Aptos Display"/>
                <a:ea typeface="Aptos Display"/>
                <a:cs typeface="Aptos Display"/>
                <a:sym typeface="Aptos Display"/>
              </a:rPr>
              <a:t>eficiência</a:t>
            </a:r>
            <a:r>
              <a:rPr sz="2400" dirty="0">
                <a:latin typeface="Aptos Display"/>
                <a:ea typeface="Aptos Display"/>
                <a:cs typeface="Aptos Display"/>
                <a:sym typeface="Aptos Display"/>
              </a:rPr>
              <a:t> de custos.</a:t>
            </a:r>
            <a:endParaRPr sz="2200" dirty="0"/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sz="2200" dirty="0"/>
          </a:p>
          <a:p>
            <a:pPr defTabSz="1511281">
              <a:defRPr sz="24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Sua </a:t>
            </a:r>
            <a:r>
              <a:rPr dirty="0" err="1"/>
              <a:t>pertinência</a:t>
            </a:r>
            <a:r>
              <a:rPr dirty="0"/>
              <a:t> e </a:t>
            </a:r>
            <a:r>
              <a:rPr dirty="0" err="1"/>
              <a:t>adequação</a:t>
            </a:r>
            <a:r>
              <a:rPr dirty="0"/>
              <a:t> </a:t>
            </a:r>
            <a:r>
              <a:rPr dirty="0" err="1"/>
              <a:t>são</a:t>
            </a:r>
            <a:r>
              <a:rPr dirty="0"/>
              <a:t> </a:t>
            </a:r>
            <a:r>
              <a:rPr dirty="0" err="1"/>
              <a:t>objeto</a:t>
            </a:r>
            <a:r>
              <a:rPr dirty="0"/>
              <a:t> de </a:t>
            </a:r>
            <a:r>
              <a:rPr dirty="0" err="1"/>
              <a:t>pareceres</a:t>
            </a:r>
            <a:br>
              <a:rPr dirty="0"/>
            </a:br>
            <a:r>
              <a:rPr dirty="0"/>
              <a:t>de </a:t>
            </a:r>
            <a:r>
              <a:rPr dirty="0" err="1"/>
              <a:t>diversas</a:t>
            </a:r>
            <a:r>
              <a:rPr dirty="0"/>
              <a:t> </a:t>
            </a:r>
            <a:r>
              <a:rPr dirty="0" err="1"/>
              <a:t>associações</a:t>
            </a:r>
            <a:r>
              <a:rPr dirty="0"/>
              <a:t> </a:t>
            </a:r>
            <a:r>
              <a:rPr dirty="0" err="1"/>
              <a:t>representativas</a:t>
            </a:r>
            <a:r>
              <a:rPr dirty="0"/>
              <a:t> de </a:t>
            </a:r>
            <a:r>
              <a:rPr dirty="0" err="1"/>
              <a:t>institutos</a:t>
            </a:r>
            <a:br>
              <a:rPr dirty="0"/>
            </a:br>
            <a:r>
              <a:rPr dirty="0" err="1"/>
              <a:t>municipais</a:t>
            </a:r>
            <a:r>
              <a:rPr dirty="0"/>
              <a:t> e </a:t>
            </a:r>
            <a:r>
              <a:rPr dirty="0" err="1"/>
              <a:t>estaduais</a:t>
            </a:r>
            <a:r>
              <a:rPr dirty="0"/>
              <a:t> de </a:t>
            </a:r>
            <a:r>
              <a:rPr dirty="0" err="1"/>
              <a:t>previdência</a:t>
            </a:r>
            <a:r>
              <a:rPr dirty="0"/>
              <a:t>, </a:t>
            </a:r>
            <a:r>
              <a:rPr dirty="0" err="1"/>
              <a:t>como</a:t>
            </a:r>
            <a:r>
              <a:rPr dirty="0"/>
              <a:t> o </a:t>
            </a:r>
            <a:r>
              <a:rPr dirty="0" err="1"/>
              <a:t>parecer</a:t>
            </a:r>
            <a:br>
              <a:rPr dirty="0"/>
            </a:br>
            <a:r>
              <a:rPr dirty="0" err="1"/>
              <a:t>publicado</a:t>
            </a:r>
            <a:r>
              <a:rPr dirty="0"/>
              <a:t> pela ASSIMPASC e o </a:t>
            </a:r>
            <a:r>
              <a:rPr dirty="0" err="1"/>
              <a:t>artigo</a:t>
            </a:r>
            <a:r>
              <a:rPr dirty="0"/>
              <a:t> </a:t>
            </a:r>
            <a:r>
              <a:rPr dirty="0" err="1"/>
              <a:t>publicado</a:t>
            </a:r>
            <a:r>
              <a:rPr dirty="0"/>
              <a:t> </a:t>
            </a:r>
            <a:r>
              <a:rPr dirty="0" err="1"/>
              <a:t>em</a:t>
            </a:r>
            <a:r>
              <a:rPr dirty="0"/>
              <a:t> </a:t>
            </a:r>
            <a:r>
              <a:rPr dirty="0" err="1"/>
              <a:t>revista</a:t>
            </a:r>
            <a:br>
              <a:rPr dirty="0"/>
            </a:br>
            <a:r>
              <a:rPr dirty="0"/>
              <a:t>de </a:t>
            </a:r>
            <a:r>
              <a:rPr dirty="0" err="1"/>
              <a:t>organização</a:t>
            </a:r>
            <a:r>
              <a:rPr dirty="0"/>
              <a:t> </a:t>
            </a:r>
            <a:r>
              <a:rPr dirty="0" err="1"/>
              <a:t>conjunta</a:t>
            </a:r>
            <a:r>
              <a:rPr dirty="0"/>
              <a:t> da APEPREM e ABIPEM.</a:t>
            </a:r>
            <a:br>
              <a:rPr dirty="0"/>
            </a:br>
            <a:endParaRPr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5" name="z"/>
          <p:cNvGrpSpPr/>
          <p:nvPr/>
        </p:nvGrpSpPr>
        <p:grpSpPr>
          <a:xfrm>
            <a:off x="0" y="0"/>
            <a:ext cx="15113000" cy="9067800"/>
            <a:chOff x="0" y="0"/>
            <a:chExt cx="15113000" cy="9067800"/>
          </a:xfrm>
        </p:grpSpPr>
        <p:sp>
          <p:nvSpPr>
            <p:cNvPr id="503" name="Rectangle"/>
            <p:cNvSpPr/>
            <p:nvPr/>
          </p:nvSpPr>
          <p:spPr>
            <a:xfrm>
              <a:off x="0" y="0"/>
              <a:ext cx="15113000" cy="90678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504" name="z"/>
            <p:cNvSpPr txBox="1"/>
            <p:nvPr/>
          </p:nvSpPr>
          <p:spPr>
            <a:xfrm>
              <a:off x="0" y="4316470"/>
              <a:ext cx="15113000" cy="4348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t>z</a:t>
              </a:r>
            </a:p>
          </p:txBody>
        </p:sp>
      </p:grpSp>
      <p:pic>
        <p:nvPicPr>
          <p:cNvPr id="506" name="PREVCOM_marcaBRANCA_190115.png" descr="PREVCOM_marcaBRANCA_190115.png"/>
          <p:cNvPicPr>
            <a:picLocks noChangeAspect="1"/>
          </p:cNvPicPr>
          <p:nvPr/>
        </p:nvPicPr>
        <p:blipFill>
          <a:blip r:embed="rId2">
            <a:alphaModFix amt="10000"/>
          </a:blip>
          <a:srcRect b="46060"/>
          <a:stretch>
            <a:fillRect/>
          </a:stretch>
        </p:blipFill>
        <p:spPr>
          <a:xfrm>
            <a:off x="2730500" y="5841998"/>
            <a:ext cx="15748000" cy="33623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07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70" y="9910456"/>
            <a:ext cx="7239001" cy="6540504"/>
          </a:xfrm>
          <a:prstGeom prst="rect">
            <a:avLst/>
          </a:prstGeom>
          <a:ln w="12700">
            <a:miter lim="400000"/>
          </a:ln>
        </p:spPr>
      </p:pic>
      <p:sp>
        <p:nvSpPr>
          <p:cNvPr id="50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52214" y="8441606"/>
            <a:ext cx="395182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13</a:t>
            </a:fld>
            <a:endParaRPr b="1">
              <a:latin typeface="Aptos" panose="020B0004020202020204" pitchFamily="34" charset="0"/>
            </a:endParaRPr>
          </a:p>
        </p:txBody>
      </p:sp>
      <p:sp>
        <p:nvSpPr>
          <p:cNvPr id="509" name="PIRÂMIDE ETÁRIA NO BRASIL"/>
          <p:cNvSpPr txBox="1"/>
          <p:nvPr/>
        </p:nvSpPr>
        <p:spPr>
          <a:xfrm>
            <a:off x="1012823" y="762000"/>
            <a:ext cx="8645568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>
                <a:latin typeface="Aptos" panose="020B0004020202020204" pitchFamily="34" charset="0"/>
              </a:rPr>
              <a:t>CRITÉRIOS PARA A ESCOLHA DA EFPC</a:t>
            </a:r>
          </a:p>
        </p:txBody>
      </p:sp>
      <p:pic>
        <p:nvPicPr>
          <p:cNvPr id="510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511" name="CaixaDeTexto 1"/>
          <p:cNvSpPr txBox="1"/>
          <p:nvPr/>
        </p:nvSpPr>
        <p:spPr>
          <a:xfrm>
            <a:off x="1259417" y="2330464"/>
            <a:ext cx="3778251" cy="866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/>
          <a:p>
            <a:pPr defTabSz="1511281">
              <a:lnSpc>
                <a:spcPct val="80000"/>
              </a:lnSpc>
              <a:defRPr sz="3200" spc="-64">
                <a:solidFill>
                  <a:srgbClr val="306FB5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>
                <a:latin typeface="Aptos" panose="020B0004020202020204" pitchFamily="34" charset="0"/>
              </a:rPr>
              <a:t>Capacitação</a:t>
            </a:r>
            <a:br>
              <a:rPr b="1">
                <a:latin typeface="Aptos" panose="020B0004020202020204" pitchFamily="34" charset="0"/>
              </a:rPr>
            </a:br>
            <a:r>
              <a:rPr b="1">
                <a:latin typeface="Aptos" panose="020B0004020202020204" pitchFamily="34" charset="0"/>
              </a:rPr>
              <a:t>técnica</a:t>
            </a:r>
          </a:p>
        </p:txBody>
      </p:sp>
      <p:sp>
        <p:nvSpPr>
          <p:cNvPr id="512" name="CaixaDeTexto 1"/>
          <p:cNvSpPr txBox="1"/>
          <p:nvPr/>
        </p:nvSpPr>
        <p:spPr>
          <a:xfrm>
            <a:off x="5667375" y="2330464"/>
            <a:ext cx="3778250" cy="12606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/>
          <a:p>
            <a:pPr defTabSz="1511281">
              <a:lnSpc>
                <a:spcPct val="80000"/>
              </a:lnSpc>
              <a:defRPr sz="3200" spc="-64">
                <a:solidFill>
                  <a:srgbClr val="439556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>
                <a:latin typeface="Aptos" panose="020B0004020202020204" pitchFamily="34" charset="0"/>
              </a:rPr>
              <a:t>Condições econômicas</a:t>
            </a:r>
            <a:br>
              <a:rPr b="1">
                <a:latin typeface="Aptos" panose="020B0004020202020204" pitchFamily="34" charset="0"/>
              </a:rPr>
            </a:br>
            <a:r>
              <a:rPr b="1">
                <a:latin typeface="Aptos" panose="020B0004020202020204" pitchFamily="34" charset="0"/>
              </a:rPr>
              <a:t>da proposta</a:t>
            </a:r>
          </a:p>
        </p:txBody>
      </p:sp>
      <p:sp>
        <p:nvSpPr>
          <p:cNvPr id="513" name="CaixaDeTexto 1"/>
          <p:cNvSpPr txBox="1"/>
          <p:nvPr/>
        </p:nvSpPr>
        <p:spPr>
          <a:xfrm>
            <a:off x="10075333" y="2330464"/>
            <a:ext cx="3778251" cy="866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/>
          <a:p>
            <a:pPr defTabSz="1511281">
              <a:lnSpc>
                <a:spcPct val="80000"/>
              </a:lnSpc>
              <a:defRPr sz="3200" spc="-64">
                <a:solidFill>
                  <a:srgbClr val="AE00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>
                <a:latin typeface="Aptos" panose="020B0004020202020204" pitchFamily="34" charset="0"/>
              </a:rPr>
              <a:t>Plano de</a:t>
            </a:r>
            <a:br>
              <a:rPr b="1">
                <a:latin typeface="Aptos" panose="020B0004020202020204" pitchFamily="34" charset="0"/>
              </a:rPr>
            </a:br>
            <a:r>
              <a:rPr b="1">
                <a:latin typeface="Aptos" panose="020B0004020202020204" pitchFamily="34" charset="0"/>
              </a:rPr>
              <a:t>benefícios</a:t>
            </a:r>
          </a:p>
        </p:txBody>
      </p:sp>
      <p:sp>
        <p:nvSpPr>
          <p:cNvPr id="514" name="Line"/>
          <p:cNvSpPr/>
          <p:nvPr/>
        </p:nvSpPr>
        <p:spPr>
          <a:xfrm flipV="1">
            <a:off x="5344648" y="2175667"/>
            <a:ext cx="1" cy="5664203"/>
          </a:xfrm>
          <a:prstGeom prst="line">
            <a:avLst/>
          </a:prstGeom>
          <a:ln w="25400">
            <a:solidFill>
              <a:srgbClr val="666666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15" name="Line"/>
          <p:cNvSpPr/>
          <p:nvPr/>
        </p:nvSpPr>
        <p:spPr>
          <a:xfrm flipV="1">
            <a:off x="9752608" y="2175667"/>
            <a:ext cx="1" cy="5664203"/>
          </a:xfrm>
          <a:prstGeom prst="line">
            <a:avLst/>
          </a:prstGeom>
          <a:ln w="25400">
            <a:solidFill>
              <a:srgbClr val="666666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16" name="CaixaDeTexto 1"/>
          <p:cNvSpPr txBox="1"/>
          <p:nvPr/>
        </p:nvSpPr>
        <p:spPr>
          <a:xfrm>
            <a:off x="1259417" y="3353739"/>
            <a:ext cx="3778251" cy="34284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/>
          <a:p>
            <a:pPr defTabSz="1511281">
              <a:spcBef>
                <a:spcPts val="2200"/>
              </a:spcBef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Experiência da EFPC (rentabilidade acumulada, ativo administrado, número de participantes, experiência em RPC de servidores públicos)</a:t>
            </a:r>
            <a:endParaRPr sz="3600"/>
          </a:p>
          <a:p>
            <a:pPr defTabSz="1511281">
              <a:spcBef>
                <a:spcPts val="2200"/>
              </a:spcBef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Estrutura de Governança, Qualificação da Diretoria Executiva, Controles Internos e Processos de Gestão de Riscos</a:t>
            </a:r>
          </a:p>
        </p:txBody>
      </p:sp>
      <p:sp>
        <p:nvSpPr>
          <p:cNvPr id="517" name="CaixaDeTexto 1"/>
          <p:cNvSpPr txBox="1"/>
          <p:nvPr/>
        </p:nvSpPr>
        <p:spPr>
          <a:xfrm>
            <a:off x="5667375" y="3747306"/>
            <a:ext cx="3778250" cy="23362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/>
          <a:p>
            <a:pPr defTabSz="1511281">
              <a:spcBef>
                <a:spcPts val="2200"/>
              </a:spcBef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Custeio - Taxa de Administração e Carregamento</a:t>
            </a:r>
            <a:endParaRPr sz="3600"/>
          </a:p>
          <a:p>
            <a:pPr defTabSz="1511281">
              <a:spcBef>
                <a:spcPts val="2200"/>
              </a:spcBef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Despesa Administrativa</a:t>
            </a:r>
            <a:br/>
            <a:r>
              <a:t>da EFPC</a:t>
            </a:r>
            <a:endParaRPr sz="3600"/>
          </a:p>
          <a:p>
            <a:pPr defTabSz="1511281">
              <a:spcBef>
                <a:spcPts val="2200"/>
              </a:spcBef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Necessidade de Aporte Inicial</a:t>
            </a:r>
          </a:p>
        </p:txBody>
      </p:sp>
      <p:sp>
        <p:nvSpPr>
          <p:cNvPr id="518" name="CaixaDeTexto 1"/>
          <p:cNvSpPr txBox="1"/>
          <p:nvPr/>
        </p:nvSpPr>
        <p:spPr>
          <a:xfrm>
            <a:off x="10075333" y="3353739"/>
            <a:ext cx="3778251" cy="2056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/>
          <a:p>
            <a:pPr defTabSz="1511281">
              <a:spcBef>
                <a:spcPts val="2200"/>
              </a:spcBef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Suporte para a Implantação do Plano (canais, sistemas e ações de educação previdenciária)</a:t>
            </a:r>
            <a:endParaRPr sz="3600"/>
          </a:p>
          <a:p>
            <a:pPr defTabSz="1511281">
              <a:spcBef>
                <a:spcPts val="2200"/>
              </a:spcBef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Modelagem do Plano e Benefícios de Risco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00003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521" name="PREVCOM_marcaBRANCA_190115.png" descr="PREVCOM_marcaBRANCA_190115.png"/>
          <p:cNvPicPr>
            <a:picLocks noChangeAspect="1"/>
          </p:cNvPicPr>
          <p:nvPr/>
        </p:nvPicPr>
        <p:blipFill>
          <a:blip r:embed="rId2">
            <a:alphaModFix amt="10000"/>
          </a:blip>
          <a:srcRect b="46060"/>
          <a:stretch>
            <a:fillRect/>
          </a:stretch>
        </p:blipFill>
        <p:spPr>
          <a:xfrm>
            <a:off x="2730500" y="5841998"/>
            <a:ext cx="15748000" cy="3362320"/>
          </a:xfrm>
          <a:prstGeom prst="rect">
            <a:avLst/>
          </a:prstGeom>
          <a:ln w="12700">
            <a:miter lim="400000"/>
          </a:ln>
        </p:spPr>
      </p:pic>
      <p:sp>
        <p:nvSpPr>
          <p:cNvPr id="522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52215" y="8441607"/>
            <a:ext cx="395182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14</a:t>
            </a:fld>
            <a:endParaRPr b="1" dirty="0">
              <a:latin typeface="Aptos" panose="020B0004020202020204" pitchFamily="34" charset="0"/>
            </a:endParaRPr>
          </a:p>
        </p:txBody>
      </p:sp>
      <p:sp>
        <p:nvSpPr>
          <p:cNvPr id="523" name="PEA/PIA EM 2024"/>
          <p:cNvSpPr txBox="1"/>
          <p:nvPr/>
        </p:nvSpPr>
        <p:spPr>
          <a:xfrm>
            <a:off x="1012822" y="762001"/>
            <a:ext cx="6288897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>
                <a:latin typeface="Aptos" panose="020B0004020202020204" pitchFamily="34" charset="0"/>
              </a:rPr>
              <a:t>PANORAMA DO SEGMENTO</a:t>
            </a:r>
          </a:p>
        </p:txBody>
      </p:sp>
      <p:sp>
        <p:nvSpPr>
          <p:cNvPr id="524" name="Prospecção dos RPs…"/>
          <p:cNvSpPr txBox="1"/>
          <p:nvPr/>
        </p:nvSpPr>
        <p:spPr>
          <a:xfrm>
            <a:off x="1142997" y="1651000"/>
            <a:ext cx="12469078" cy="939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457200">
              <a:defRPr sz="3200" spc="-64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Implementação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  <a:t> do RPC </a:t>
            </a: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pelos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  <a:t> </a:t>
            </a: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entes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  <a:t>: Estado d</a:t>
            </a:r>
            <a:r>
              <a:rPr lang="pt-BR" b="1" dirty="0">
                <a:solidFill>
                  <a:srgbClr val="4396AD"/>
                </a:solidFill>
                <a:latin typeface="Aptos" panose="020B0004020202020204" pitchFamily="34" charset="0"/>
              </a:rPr>
              <a:t>o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  <a:t> </a:t>
            </a:r>
            <a:r>
              <a:rPr lang="pt-BR" b="1" dirty="0">
                <a:solidFill>
                  <a:srgbClr val="4396AD"/>
                </a:solidFill>
                <a:latin typeface="Aptos" panose="020B0004020202020204" pitchFamily="34" charset="0"/>
              </a:rPr>
              <a:t>RJ</a:t>
            </a:r>
            <a:b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</a:br>
            <a:r>
              <a:rPr sz="2200" spc="0" dirty="0" err="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Emenda</a:t>
            </a:r>
            <a:r>
              <a:rPr sz="2200" spc="0"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 103/19</a:t>
            </a:r>
          </a:p>
        </p:txBody>
      </p:sp>
      <p:sp>
        <p:nvSpPr>
          <p:cNvPr id="525" name="Prospecção dos RPs…"/>
          <p:cNvSpPr txBox="1"/>
          <p:nvPr/>
        </p:nvSpPr>
        <p:spPr>
          <a:xfrm>
            <a:off x="8133181" y="8472636"/>
            <a:ext cx="6096004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/>
          <a:p>
            <a:pPr algn="r" defTabSz="457200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Fonte: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Secretaria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de Regime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Próprio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Complementar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– </a:t>
            </a:r>
            <a:r>
              <a:rPr lang="pt-BR" dirty="0">
                <a:latin typeface="Aptos Display"/>
                <a:ea typeface="Aptos Display"/>
                <a:cs typeface="Aptos Display"/>
                <a:sym typeface="Aptos Display"/>
              </a:rPr>
              <a:t>30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/0</a:t>
            </a:r>
            <a:r>
              <a:rPr lang="pt-BR" dirty="0">
                <a:latin typeface="Aptos Display"/>
                <a:ea typeface="Aptos Display"/>
                <a:cs typeface="Aptos Display"/>
                <a:sym typeface="Aptos Display"/>
              </a:rPr>
              <a:t>5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/2025</a:t>
            </a:r>
          </a:p>
        </p:txBody>
      </p:sp>
      <p:pic>
        <p:nvPicPr>
          <p:cNvPr id="52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35069A9F-1A4D-6829-FDA1-857D126E96A9}"/>
              </a:ext>
            </a:extLst>
          </p:cNvPr>
          <p:cNvGrpSpPr/>
          <p:nvPr/>
        </p:nvGrpSpPr>
        <p:grpSpPr>
          <a:xfrm>
            <a:off x="2159611" y="3047567"/>
            <a:ext cx="10777902" cy="4080683"/>
            <a:chOff x="2159611" y="3047567"/>
            <a:chExt cx="10777902" cy="4080683"/>
          </a:xfrm>
        </p:grpSpPr>
        <p:pic>
          <p:nvPicPr>
            <p:cNvPr id="3" name="Gráfico 2">
              <a:extLst>
                <a:ext uri="{FF2B5EF4-FFF2-40B4-BE49-F238E27FC236}">
                  <a16:creationId xmlns:a16="http://schemas.microsoft.com/office/drawing/2014/main" id="{3A3A1096-D5FD-F1CA-35D5-533AEB419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159611" y="3928225"/>
              <a:ext cx="4427099" cy="2924411"/>
            </a:xfrm>
            <a:prstGeom prst="rect">
              <a:avLst/>
            </a:prstGeom>
          </p:spPr>
        </p:pic>
        <p:sp>
          <p:nvSpPr>
            <p:cNvPr id="529" name="Prospecção dos RPs…"/>
            <p:cNvSpPr txBox="1"/>
            <p:nvPr/>
          </p:nvSpPr>
          <p:spPr>
            <a:xfrm>
              <a:off x="2536219" y="5425812"/>
              <a:ext cx="3499729" cy="8522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ctr" defTabSz="457200">
                <a:lnSpc>
                  <a:spcPct val="80000"/>
                </a:lnSpc>
                <a:defRPr sz="2600" spc="-52">
                  <a:solidFill>
                    <a:srgbClr val="010031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rPr b="1" dirty="0">
                  <a:solidFill>
                    <a:schemeClr val="bg1"/>
                  </a:solidFill>
                  <a:latin typeface="Aptos" panose="020B0004020202020204" pitchFamily="34" charset="0"/>
                </a:rPr>
                <a:t>MUNICÍPIOS</a:t>
              </a:r>
            </a:p>
            <a:p>
              <a:pPr algn="ctr" defTabSz="457200">
                <a:lnSpc>
                  <a:spcPct val="80000"/>
                </a:lnSpc>
                <a:defRPr sz="2600" spc="-52">
                  <a:solidFill>
                    <a:srgbClr val="010031"/>
                  </a:solidFill>
                  <a:latin typeface="Aptos Display"/>
                  <a:ea typeface="Aptos Display"/>
                  <a:cs typeface="Aptos Display"/>
                  <a:sym typeface="Aptos Display"/>
                </a:defRPr>
              </a:pPr>
              <a:r>
                <a:rPr dirty="0" err="1">
                  <a:solidFill>
                    <a:schemeClr val="bg1"/>
                  </a:solidFill>
                </a:rPr>
                <a:t>possuem</a:t>
              </a:r>
              <a:r>
                <a:rPr dirty="0">
                  <a:solidFill>
                    <a:schemeClr val="bg1"/>
                  </a:solidFill>
                </a:rPr>
                <a:t> RPPS</a:t>
              </a:r>
            </a:p>
          </p:txBody>
        </p:sp>
        <p:sp>
          <p:nvSpPr>
            <p:cNvPr id="530" name="Prospecção dos RPs…"/>
            <p:cNvSpPr txBox="1"/>
            <p:nvPr/>
          </p:nvSpPr>
          <p:spPr>
            <a:xfrm>
              <a:off x="6121127" y="3607380"/>
              <a:ext cx="3036038" cy="21381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ctr" defTabSz="457200">
                <a:defRPr sz="12500" spc="-250">
                  <a:solidFill>
                    <a:srgbClr val="3070B6"/>
                  </a:solidFill>
                  <a:latin typeface="Aptos Bold"/>
                  <a:ea typeface="Aptos Bold"/>
                  <a:cs typeface="Aptos Bold"/>
                  <a:sym typeface="Aptos Bold"/>
                </a:defRPr>
              </a:lvl1pPr>
            </a:lstStyle>
            <a:p>
              <a:r>
                <a:rPr lang="pt-BR" b="1" dirty="0">
                  <a:latin typeface="Aptos" panose="020B0004020202020204" pitchFamily="34" charset="0"/>
                </a:rPr>
                <a:t>75</a:t>
              </a:r>
              <a:endParaRPr b="1" dirty="0">
                <a:latin typeface="Aptos" panose="020B0004020202020204" pitchFamily="34" charset="0"/>
              </a:endParaRPr>
            </a:p>
          </p:txBody>
        </p:sp>
        <p:sp>
          <p:nvSpPr>
            <p:cNvPr id="531" name="Prospecção dos RPs…"/>
            <p:cNvSpPr txBox="1"/>
            <p:nvPr/>
          </p:nvSpPr>
          <p:spPr>
            <a:xfrm>
              <a:off x="6121127" y="5110319"/>
              <a:ext cx="3036038" cy="9184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ctr" defTabSz="457200">
                <a:defRPr sz="4400" spc="-88">
                  <a:solidFill>
                    <a:srgbClr val="3070B6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rPr b="1" dirty="0">
                  <a:latin typeface="Aptos" panose="020B0004020202020204" pitchFamily="34" charset="0"/>
                </a:rPr>
                <a:t>(</a:t>
              </a:r>
              <a:r>
                <a:rPr lang="pt-BR" b="1" dirty="0">
                  <a:latin typeface="Aptos" panose="020B0004020202020204" pitchFamily="34" charset="0"/>
                </a:rPr>
                <a:t>94</a:t>
              </a:r>
              <a:r>
                <a:rPr b="1" dirty="0">
                  <a:latin typeface="Aptos" panose="020B0004020202020204" pitchFamily="34" charset="0"/>
                </a:rPr>
                <a:t>%)</a:t>
              </a:r>
            </a:p>
          </p:txBody>
        </p:sp>
        <p:sp>
          <p:nvSpPr>
            <p:cNvPr id="532" name="Prospecção dos RPs…"/>
            <p:cNvSpPr txBox="1"/>
            <p:nvPr/>
          </p:nvSpPr>
          <p:spPr>
            <a:xfrm>
              <a:off x="6879855" y="3561744"/>
              <a:ext cx="2407870" cy="52700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defTabSz="457200">
                <a:lnSpc>
                  <a:spcPct val="90000"/>
                </a:lnSpc>
                <a:defRPr sz="2600" spc="-52">
                  <a:solidFill>
                    <a:srgbClr val="FFFFFF"/>
                  </a:solidFill>
                  <a:latin typeface="Aptos Display"/>
                  <a:ea typeface="Aptos Display"/>
                  <a:cs typeface="Aptos Display"/>
                  <a:sym typeface="Aptos Display"/>
                </a:defRPr>
              </a:lvl1pPr>
            </a:lstStyle>
            <a:p>
              <a:r>
                <a:t>Destes,</a:t>
              </a:r>
            </a:p>
          </p:txBody>
        </p:sp>
        <p:sp>
          <p:nvSpPr>
            <p:cNvPr id="533" name="Prospecção dos RPs…"/>
            <p:cNvSpPr txBox="1"/>
            <p:nvPr/>
          </p:nvSpPr>
          <p:spPr>
            <a:xfrm>
              <a:off x="6435211" y="5869465"/>
              <a:ext cx="2407870" cy="12587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ctr" defTabSz="457200">
                <a:lnSpc>
                  <a:spcPct val="90000"/>
                </a:lnSpc>
                <a:defRPr sz="2600" spc="-52">
                  <a:solidFill>
                    <a:srgbClr val="FFFFFF"/>
                  </a:solidFill>
                  <a:latin typeface="Aptos Display"/>
                  <a:ea typeface="Aptos Display"/>
                  <a:cs typeface="Aptos Display"/>
                  <a:sym typeface="Aptos Display"/>
                </a:defRPr>
              </a:lvl1pPr>
            </a:lstStyle>
            <a:p>
              <a:r>
                <a:rPr dirty="0" err="1"/>
                <a:t>já</a:t>
              </a:r>
              <a:r>
                <a:rPr dirty="0"/>
                <a:t> </a:t>
              </a:r>
              <a:r>
                <a:rPr dirty="0" err="1"/>
                <a:t>têm</a:t>
              </a:r>
              <a:r>
                <a:rPr dirty="0"/>
                <a:t> a lei da </a:t>
              </a:r>
              <a:r>
                <a:rPr dirty="0" err="1"/>
                <a:t>Previdência</a:t>
              </a:r>
              <a:r>
                <a:rPr dirty="0"/>
                <a:t> </a:t>
              </a:r>
              <a:r>
                <a:rPr dirty="0" err="1"/>
                <a:t>Complementar</a:t>
              </a:r>
              <a:endParaRPr dirty="0"/>
            </a:p>
          </p:txBody>
        </p:sp>
        <p:sp>
          <p:nvSpPr>
            <p:cNvPr id="534" name="Prospecção dos RPs…"/>
            <p:cNvSpPr txBox="1"/>
            <p:nvPr/>
          </p:nvSpPr>
          <p:spPr>
            <a:xfrm>
              <a:off x="9901473" y="3607380"/>
              <a:ext cx="3036039" cy="21381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ctr" defTabSz="457200">
                <a:defRPr sz="12500" spc="-250">
                  <a:solidFill>
                    <a:srgbClr val="4396AD"/>
                  </a:solidFill>
                  <a:latin typeface="Aptos Bold"/>
                  <a:ea typeface="Aptos Bold"/>
                  <a:cs typeface="Aptos Bold"/>
                  <a:sym typeface="Aptos Bold"/>
                </a:defRPr>
              </a:lvl1pPr>
            </a:lstStyle>
            <a:p>
              <a:r>
                <a:rPr b="1" dirty="0">
                  <a:latin typeface="Aptos" panose="020B0004020202020204" pitchFamily="34" charset="0"/>
                </a:rPr>
                <a:t>3</a:t>
              </a:r>
              <a:r>
                <a:rPr lang="pt-BR" b="1" dirty="0">
                  <a:latin typeface="Aptos" panose="020B0004020202020204" pitchFamily="34" charset="0"/>
                </a:rPr>
                <a:t>9</a:t>
              </a:r>
              <a:endParaRPr b="1" dirty="0">
                <a:latin typeface="Aptos" panose="020B0004020202020204" pitchFamily="34" charset="0"/>
              </a:endParaRPr>
            </a:p>
          </p:txBody>
        </p:sp>
        <p:sp>
          <p:nvSpPr>
            <p:cNvPr id="535" name="Prospecção dos RPs…"/>
            <p:cNvSpPr txBox="1"/>
            <p:nvPr/>
          </p:nvSpPr>
          <p:spPr>
            <a:xfrm>
              <a:off x="9901473" y="5110319"/>
              <a:ext cx="3036039" cy="9184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ctr" defTabSz="457200">
                <a:defRPr sz="4400" spc="-88">
                  <a:solidFill>
                    <a:srgbClr val="4396AD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rPr b="1" dirty="0">
                  <a:latin typeface="Aptos" panose="020B0004020202020204" pitchFamily="34" charset="0"/>
                </a:rPr>
                <a:t>(</a:t>
              </a:r>
              <a:r>
                <a:rPr lang="pt-BR" b="1" dirty="0">
                  <a:latin typeface="Aptos" panose="020B0004020202020204" pitchFamily="34" charset="0"/>
                </a:rPr>
                <a:t>52</a:t>
              </a:r>
              <a:r>
                <a:rPr b="1" dirty="0">
                  <a:latin typeface="Aptos" panose="020B0004020202020204" pitchFamily="34" charset="0"/>
                </a:rPr>
                <a:t>%)</a:t>
              </a:r>
            </a:p>
          </p:txBody>
        </p:sp>
        <p:sp>
          <p:nvSpPr>
            <p:cNvPr id="536" name="Prospecção dos RPs…"/>
            <p:cNvSpPr txBox="1"/>
            <p:nvPr/>
          </p:nvSpPr>
          <p:spPr>
            <a:xfrm>
              <a:off x="9901473" y="5869465"/>
              <a:ext cx="3036040" cy="12587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/>
            <a:p>
              <a:pPr algn="ctr" defTabSz="457200">
                <a:lnSpc>
                  <a:spcPct val="90000"/>
                </a:lnSpc>
                <a:defRPr sz="2600" spc="-52">
                  <a:solidFill>
                    <a:srgbClr val="FFFFFF"/>
                  </a:solidFill>
                  <a:latin typeface="Aptos Display"/>
                  <a:ea typeface="Aptos Display"/>
                  <a:cs typeface="Aptos Display"/>
                  <a:sym typeface="Aptos Display"/>
                </a:defRPr>
              </a:pPr>
              <a:r>
                <a:rPr dirty="0" err="1"/>
                <a:t>já</a:t>
              </a:r>
              <a:r>
                <a:rPr dirty="0"/>
                <a:t> </a:t>
              </a:r>
              <a:r>
                <a:rPr dirty="0" err="1"/>
                <a:t>estão</a:t>
              </a:r>
              <a:br>
                <a:rPr dirty="0"/>
              </a:br>
              <a:r>
                <a:rPr dirty="0" err="1"/>
                <a:t>autorizados</a:t>
              </a:r>
              <a:br>
                <a:rPr dirty="0"/>
              </a:br>
              <a:r>
                <a:rPr dirty="0"/>
                <a:t>pela </a:t>
              </a:r>
              <a:r>
                <a:rPr dirty="0" err="1"/>
                <a:t>Previc</a:t>
              </a:r>
              <a:endParaRPr dirty="0"/>
            </a:p>
          </p:txBody>
        </p:sp>
        <p:pic>
          <p:nvPicPr>
            <p:cNvPr id="537" name="Image" descr="Image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699765" y="5724577"/>
              <a:ext cx="1882152" cy="44189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" name="Prospecção dos RPs…"/>
            <p:cNvSpPr txBox="1"/>
            <p:nvPr/>
          </p:nvSpPr>
          <p:spPr>
            <a:xfrm>
              <a:off x="2318378" y="3047567"/>
              <a:ext cx="3849702" cy="26579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noAutofit/>
            </a:bodyPr>
            <a:lstStyle>
              <a:lvl1pPr algn="ctr" defTabSz="457200">
                <a:defRPr sz="18000" spc="-360">
                  <a:solidFill>
                    <a:srgbClr val="010031"/>
                  </a:solidFill>
                  <a:latin typeface="Aptos Bold"/>
                  <a:ea typeface="Aptos Bold"/>
                  <a:cs typeface="Aptos Bold"/>
                  <a:sym typeface="Aptos Bold"/>
                </a:defRPr>
              </a:lvl1pPr>
            </a:lstStyle>
            <a:p>
              <a:r>
                <a:rPr lang="pt-BR" b="1" dirty="0">
                  <a:solidFill>
                    <a:schemeClr val="bg1"/>
                  </a:solidFill>
                  <a:latin typeface="Aptos" panose="020B0004020202020204" pitchFamily="34" charset="0"/>
                </a:rPr>
                <a:t>80</a:t>
              </a:r>
              <a:endParaRPr b="1" dirty="0">
                <a:solidFill>
                  <a:schemeClr val="bg1"/>
                </a:solidFill>
                <a:latin typeface="Aptos" panose="020B0004020202020204" pitchFamily="34" charset="0"/>
              </a:endParaRPr>
            </a:p>
          </p:txBody>
        </p:sp>
      </p:grp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113000" cy="9067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4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70" y="9910456"/>
            <a:ext cx="7239001" cy="6540504"/>
          </a:xfrm>
          <a:prstGeom prst="rect">
            <a:avLst/>
          </a:prstGeom>
          <a:ln w="12700">
            <a:miter lim="400000"/>
          </a:ln>
        </p:spPr>
      </p:pic>
      <p:sp>
        <p:nvSpPr>
          <p:cNvPr id="542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52214" y="8441604"/>
            <a:ext cx="395182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15</a:t>
            </a:fld>
            <a:endParaRPr b="1" dirty="0">
              <a:latin typeface="Aptos" panose="020B0004020202020204" pitchFamily="34" charset="0"/>
            </a:endParaRPr>
          </a:p>
        </p:txBody>
      </p:sp>
      <p:pic>
        <p:nvPicPr>
          <p:cNvPr id="54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544" name="PIRÂMIDE ETÁRIA NO BRASIL"/>
          <p:cNvSpPr txBox="1"/>
          <p:nvPr/>
        </p:nvSpPr>
        <p:spPr>
          <a:xfrm>
            <a:off x="7439879" y="4264661"/>
            <a:ext cx="6519409" cy="35725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lnSpc>
                <a:spcPct val="80000"/>
              </a:lnSpc>
              <a:defRPr sz="7000" spc="-138">
                <a:solidFill>
                  <a:srgbClr val="0033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A </a:t>
            </a:r>
            <a:r>
              <a:rPr b="1" dirty="0" err="1">
                <a:latin typeface="Aptos" panose="020B0004020202020204" pitchFamily="34" charset="0"/>
              </a:rPr>
              <a:t>Prevcom</a:t>
            </a:r>
            <a:endParaRPr b="1" dirty="0">
              <a:latin typeface="Aptos" panose="020B0004020202020204" pitchFamily="34" charset="0"/>
            </a:endParaRPr>
          </a:p>
          <a:p>
            <a:pPr>
              <a:lnSpc>
                <a:spcPct val="80000"/>
              </a:lnSpc>
              <a:defRPr sz="7000" spc="-138">
                <a:solidFill>
                  <a:srgbClr val="0033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 err="1">
                <a:latin typeface="Aptos" panose="020B0004020202020204" pitchFamily="34" charset="0"/>
              </a:rPr>
              <a:t>pode</a:t>
            </a:r>
            <a:r>
              <a:rPr b="1" dirty="0">
                <a:latin typeface="Aptos" panose="020B0004020202020204" pitchFamily="34" charset="0"/>
              </a:rPr>
              <a:t> </a:t>
            </a:r>
            <a:r>
              <a:rPr b="1" dirty="0" err="1">
                <a:latin typeface="Aptos" panose="020B0004020202020204" pitchFamily="34" charset="0"/>
              </a:rPr>
              <a:t>ajudar</a:t>
            </a:r>
            <a:endParaRPr b="1" dirty="0">
              <a:latin typeface="Aptos" panose="020B0004020202020204" pitchFamily="34" charset="0"/>
            </a:endParaRPr>
          </a:p>
          <a:p>
            <a:pPr>
              <a:lnSpc>
                <a:spcPct val="80000"/>
              </a:lnSpc>
              <a:defRPr sz="7000" spc="-138">
                <a:solidFill>
                  <a:srgbClr val="0033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 err="1">
                <a:latin typeface="Aptos" panose="020B0004020202020204" pitchFamily="34" charset="0"/>
              </a:rPr>
              <a:t>seu</a:t>
            </a:r>
            <a:r>
              <a:rPr b="1" dirty="0">
                <a:latin typeface="Aptos" panose="020B0004020202020204" pitchFamily="34" charset="0"/>
              </a:rPr>
              <a:t> </a:t>
            </a:r>
            <a:r>
              <a:rPr b="1" dirty="0" err="1">
                <a:latin typeface="Aptos" panose="020B0004020202020204" pitchFamily="34" charset="0"/>
              </a:rPr>
              <a:t>município</a:t>
            </a:r>
            <a:endParaRPr b="1" dirty="0">
              <a:latin typeface="Aptos" panose="020B0004020202020204" pitchFamily="34" charset="0"/>
            </a:endParaRPr>
          </a:p>
          <a:p>
            <a:pPr>
              <a:lnSpc>
                <a:spcPct val="80000"/>
              </a:lnSpc>
              <a:defRPr sz="7000" spc="-138">
                <a:solidFill>
                  <a:srgbClr val="0033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 err="1">
                <a:latin typeface="Aptos" panose="020B0004020202020204" pitchFamily="34" charset="0"/>
              </a:rPr>
              <a:t>nesse</a:t>
            </a:r>
            <a:r>
              <a:rPr b="1" dirty="0">
                <a:latin typeface="Aptos" panose="020B0004020202020204" pitchFamily="34" charset="0"/>
              </a:rPr>
              <a:t> </a:t>
            </a:r>
            <a:r>
              <a:rPr b="1" dirty="0" err="1">
                <a:latin typeface="Aptos" panose="020B0004020202020204" pitchFamily="34" charset="0"/>
              </a:rPr>
              <a:t>processo</a:t>
            </a:r>
            <a:r>
              <a:rPr b="1" dirty="0">
                <a:latin typeface="Aptos" panose="020B0004020202020204" pitchFamily="34" charset="0"/>
              </a:rPr>
              <a:t>!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0033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56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735" y="913074"/>
            <a:ext cx="7239004" cy="7402815"/>
          </a:xfrm>
          <a:prstGeom prst="rect">
            <a:avLst/>
          </a:prstGeom>
          <a:ln w="12700">
            <a:miter lim="400000"/>
          </a:ln>
        </p:spPr>
      </p:pic>
      <p:sp>
        <p:nvSpPr>
          <p:cNvPr id="56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52215" y="8441607"/>
            <a:ext cx="395182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16</a:t>
            </a:fld>
            <a:endParaRPr/>
          </a:p>
        </p:txBody>
      </p:sp>
      <p:sp>
        <p:nvSpPr>
          <p:cNvPr id="565" name="PEA/PIA EM 2024"/>
          <p:cNvSpPr txBox="1"/>
          <p:nvPr/>
        </p:nvSpPr>
        <p:spPr>
          <a:xfrm>
            <a:off x="1012823" y="762001"/>
            <a:ext cx="5394713" cy="713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ATUAÇÃO DA PREVCOM</a:t>
            </a:r>
          </a:p>
        </p:txBody>
      </p:sp>
      <p:pic>
        <p:nvPicPr>
          <p:cNvPr id="56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567" name="A fundação está presente em 5 estados e 24 municípios do Brasil, incluindo São Paulo/Capital.…"/>
          <p:cNvSpPr txBox="1"/>
          <p:nvPr/>
        </p:nvSpPr>
        <p:spPr>
          <a:xfrm>
            <a:off x="1145246" y="2288046"/>
            <a:ext cx="4250587" cy="59285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normAutofit/>
          </a:bodyPr>
          <a:lstStyle/>
          <a:p>
            <a:pPr defTabSz="1612011">
              <a:defRPr sz="28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A </a:t>
            </a:r>
            <a:r>
              <a:rPr dirty="0" err="1"/>
              <a:t>fundação</a:t>
            </a:r>
            <a:r>
              <a:rPr dirty="0"/>
              <a:t> </a:t>
            </a:r>
            <a:r>
              <a:rPr dirty="0" err="1"/>
              <a:t>está</a:t>
            </a:r>
            <a:r>
              <a:rPr dirty="0"/>
              <a:t> </a:t>
            </a:r>
            <a:r>
              <a:rPr dirty="0" err="1"/>
              <a:t>presente</a:t>
            </a:r>
            <a:br>
              <a:rPr dirty="0"/>
            </a:br>
            <a:r>
              <a:rPr dirty="0" err="1"/>
              <a:t>em</a:t>
            </a:r>
            <a:r>
              <a:rPr dirty="0"/>
              <a:t> </a:t>
            </a:r>
            <a:r>
              <a:rPr dirty="0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rPr>
              <a:t>5 </a:t>
            </a:r>
            <a:r>
              <a:rPr dirty="0" err="1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rPr>
              <a:t>estados</a:t>
            </a:r>
            <a:br>
              <a:rPr dirty="0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rPr>
            </a:br>
            <a:r>
              <a:rPr dirty="0"/>
              <a:t>e</a:t>
            </a:r>
            <a:r>
              <a:rPr dirty="0">
                <a:latin typeface="Aptos Bold"/>
                <a:ea typeface="Aptos Bold"/>
                <a:cs typeface="Aptos Bold"/>
                <a:sym typeface="Aptos Bold"/>
              </a:rPr>
              <a:t> </a:t>
            </a:r>
            <a:r>
              <a:rPr lang="pt-BR" dirty="0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rPr>
              <a:t>30</a:t>
            </a:r>
            <a:r>
              <a:rPr dirty="0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rPr>
              <a:t> </a:t>
            </a:r>
            <a:r>
              <a:rPr dirty="0" err="1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rPr>
              <a:t>municípios</a:t>
            </a:r>
            <a:r>
              <a:rPr dirty="0">
                <a:latin typeface="Aptos Bold"/>
                <a:ea typeface="Aptos Bold"/>
                <a:cs typeface="Aptos Bold"/>
                <a:sym typeface="Aptos Bold"/>
              </a:rPr>
              <a:t> </a:t>
            </a:r>
            <a:r>
              <a:rPr dirty="0"/>
              <a:t>do </a:t>
            </a:r>
            <a:r>
              <a:rPr dirty="0" err="1"/>
              <a:t>Brasil</a:t>
            </a:r>
            <a:r>
              <a:rPr dirty="0"/>
              <a:t>,</a:t>
            </a:r>
            <a:br>
              <a:rPr dirty="0"/>
            </a:br>
            <a:r>
              <a:rPr dirty="0" err="1"/>
              <a:t>incluindo</a:t>
            </a:r>
            <a:r>
              <a:rPr dirty="0"/>
              <a:t> São Paulo/Capital.</a:t>
            </a:r>
            <a:endParaRPr dirty="0">
              <a:latin typeface="Aptos Bold"/>
              <a:ea typeface="Aptos Bold"/>
              <a:cs typeface="Aptos Bold"/>
              <a:sym typeface="Aptos Bold"/>
            </a:endParaRPr>
          </a:p>
          <a:p>
            <a:pPr defTabSz="1612011">
              <a:defRPr sz="2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 dirty="0">
              <a:latin typeface="Aptos Bold"/>
              <a:ea typeface="Aptos Bold"/>
              <a:cs typeface="Aptos Bold"/>
              <a:sym typeface="Aptos Bold"/>
            </a:endParaRPr>
          </a:p>
          <a:p>
            <a:pPr defTabSz="1612011">
              <a:defRPr sz="28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PATRIMÔNIO</a:t>
            </a:r>
            <a:r>
              <a:rPr sz="1800" dirty="0"/>
              <a:t> (</a:t>
            </a:r>
            <a:r>
              <a:rPr lang="pt-BR" sz="1800" dirty="0"/>
              <a:t>abril</a:t>
            </a:r>
            <a:r>
              <a:rPr sz="1800" dirty="0"/>
              <a:t>/2025)</a:t>
            </a:r>
          </a:p>
          <a:p>
            <a:pPr defTabSz="1612011">
              <a:defRPr sz="3800">
                <a:solidFill>
                  <a:srgbClr val="439556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dirty="0"/>
              <a:t>R$ 4,1</a:t>
            </a:r>
            <a:r>
              <a:rPr lang="pt-BR" dirty="0"/>
              <a:t>6</a:t>
            </a:r>
            <a:r>
              <a:rPr dirty="0"/>
              <a:t> </a:t>
            </a:r>
            <a:r>
              <a:rPr dirty="0" err="1"/>
              <a:t>bilhões</a:t>
            </a:r>
            <a:br>
              <a:rPr dirty="0"/>
            </a:br>
            <a:endParaRPr sz="3200" dirty="0">
              <a:solidFill>
                <a:srgbClr val="FFFFFF"/>
              </a:solidFill>
            </a:endParaRPr>
          </a:p>
          <a:p>
            <a:pPr defTabSz="1612011">
              <a:defRPr sz="28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POPULAÇÃO</a:t>
            </a:r>
            <a:r>
              <a:rPr sz="1800" dirty="0"/>
              <a:t> (</a:t>
            </a:r>
            <a:r>
              <a:rPr lang="pt-BR" sz="1800" dirty="0"/>
              <a:t>abril</a:t>
            </a:r>
            <a:r>
              <a:rPr sz="1800" dirty="0"/>
              <a:t>/2025)</a:t>
            </a:r>
          </a:p>
          <a:p>
            <a:pPr defTabSz="1612011">
              <a:defRPr sz="3800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dirty="0"/>
              <a:t>5</a:t>
            </a:r>
            <a:r>
              <a:rPr lang="pt-BR" dirty="0"/>
              <a:t>5</a:t>
            </a:r>
            <a:r>
              <a:rPr dirty="0"/>
              <a:t>.</a:t>
            </a:r>
            <a:r>
              <a:rPr lang="pt-BR" dirty="0"/>
              <a:t>168</a:t>
            </a:r>
            <a:r>
              <a:rPr dirty="0"/>
              <a:t> </a:t>
            </a:r>
            <a:r>
              <a:rPr dirty="0" err="1"/>
              <a:t>pessoas</a:t>
            </a:r>
            <a:endParaRPr dirty="0"/>
          </a:p>
          <a:p>
            <a:pPr defTabSz="1612011">
              <a:defRPr sz="20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participantes</a:t>
            </a:r>
            <a:r>
              <a:rPr dirty="0"/>
              <a:t>, </a:t>
            </a:r>
            <a:r>
              <a:rPr dirty="0" err="1"/>
              <a:t>assistidos</a:t>
            </a:r>
            <a:br>
              <a:rPr dirty="0"/>
            </a:br>
            <a:r>
              <a:rPr dirty="0"/>
              <a:t>e </a:t>
            </a:r>
            <a:r>
              <a:rPr dirty="0" err="1"/>
              <a:t>beneficiários</a:t>
            </a:r>
            <a:endParaRPr dirty="0"/>
          </a:p>
        </p:txBody>
      </p:sp>
      <p:sp>
        <p:nvSpPr>
          <p:cNvPr id="568" name="PREVCOM"/>
          <p:cNvSpPr txBox="1"/>
          <p:nvPr/>
        </p:nvSpPr>
        <p:spPr>
          <a:xfrm>
            <a:off x="5300469" y="5775138"/>
            <a:ext cx="1967847" cy="281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defTabSz="266320">
              <a:lnSpc>
                <a:spcPct val="90000"/>
              </a:lnSpc>
              <a:defRPr sz="1400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PREVCOM</a:t>
            </a:r>
          </a:p>
        </p:txBody>
      </p:sp>
      <p:sp>
        <p:nvSpPr>
          <p:cNvPr id="569" name="Alvo (IPCA + 4% a.a.)"/>
          <p:cNvSpPr txBox="1"/>
          <p:nvPr/>
        </p:nvSpPr>
        <p:spPr>
          <a:xfrm>
            <a:off x="5300469" y="6255291"/>
            <a:ext cx="2103430" cy="449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defTabSz="296212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Meta Prevcom *</a:t>
            </a:r>
          </a:p>
        </p:txBody>
      </p:sp>
      <p:sp>
        <p:nvSpPr>
          <p:cNvPr id="570" name="CDI"/>
          <p:cNvSpPr txBox="1"/>
          <p:nvPr/>
        </p:nvSpPr>
        <p:spPr>
          <a:xfrm>
            <a:off x="5300469" y="6798416"/>
            <a:ext cx="1101994" cy="281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defTabSz="266320">
              <a:lnSpc>
                <a:spcPct val="90000"/>
              </a:lnSpc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CDI</a:t>
            </a:r>
          </a:p>
        </p:txBody>
      </p:sp>
      <p:sp>
        <p:nvSpPr>
          <p:cNvPr id="571" name="Poupança"/>
          <p:cNvSpPr txBox="1"/>
          <p:nvPr/>
        </p:nvSpPr>
        <p:spPr>
          <a:xfrm>
            <a:off x="5300469" y="7310053"/>
            <a:ext cx="1101994" cy="281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defTabSz="266320">
              <a:lnSpc>
                <a:spcPct val="90000"/>
              </a:lnSpc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Poupança</a:t>
            </a:r>
          </a:p>
        </p:txBody>
      </p:sp>
      <p:sp>
        <p:nvSpPr>
          <p:cNvPr id="572" name="IPCA"/>
          <p:cNvSpPr txBox="1"/>
          <p:nvPr/>
        </p:nvSpPr>
        <p:spPr>
          <a:xfrm>
            <a:off x="5300469" y="7821690"/>
            <a:ext cx="1101994" cy="281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defTabSz="266320">
              <a:lnSpc>
                <a:spcPct val="90000"/>
              </a:lnSpc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IPCA</a:t>
            </a:r>
          </a:p>
        </p:txBody>
      </p:sp>
      <p:sp>
        <p:nvSpPr>
          <p:cNvPr id="573" name="Rentabilidade desde o início dos planos"/>
          <p:cNvSpPr txBox="1"/>
          <p:nvPr/>
        </p:nvSpPr>
        <p:spPr>
          <a:xfrm>
            <a:off x="5300469" y="4456434"/>
            <a:ext cx="4364064" cy="881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/>
          <a:p>
            <a:pPr defTabSz="302258">
              <a:lnSpc>
                <a:spcPct val="80000"/>
              </a:lnSpc>
              <a:defRPr sz="2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Rentabilidade desde</a:t>
            </a:r>
            <a:br/>
            <a:r>
              <a:t>o início dos planos</a:t>
            </a:r>
          </a:p>
        </p:txBody>
      </p:sp>
      <p:sp>
        <p:nvSpPr>
          <p:cNvPr id="574" name="(fevereiro/2013 - julho/2024)"/>
          <p:cNvSpPr txBox="1"/>
          <p:nvPr/>
        </p:nvSpPr>
        <p:spPr>
          <a:xfrm>
            <a:off x="5300469" y="5156455"/>
            <a:ext cx="4364064" cy="463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defTabSz="302258">
              <a:lnSpc>
                <a:spcPct val="80000"/>
              </a:lnSpc>
              <a:defRPr sz="18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r>
              <a:rPr dirty="0"/>
              <a:t>(</a:t>
            </a:r>
            <a:r>
              <a:rPr dirty="0" err="1"/>
              <a:t>fevereiro</a:t>
            </a:r>
            <a:r>
              <a:rPr dirty="0"/>
              <a:t>/2013 - </a:t>
            </a:r>
            <a:r>
              <a:rPr lang="pt-BR" dirty="0"/>
              <a:t>abril</a:t>
            </a:r>
            <a:r>
              <a:rPr dirty="0"/>
              <a:t>/2025)</a:t>
            </a:r>
          </a:p>
        </p:txBody>
      </p:sp>
      <p:sp>
        <p:nvSpPr>
          <p:cNvPr id="575" name="PREVCOM PA"/>
          <p:cNvSpPr txBox="1"/>
          <p:nvPr/>
        </p:nvSpPr>
        <p:spPr>
          <a:xfrm>
            <a:off x="11418327" y="2768212"/>
            <a:ext cx="2234167" cy="12077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defTabSz="302258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PREVCOM PA</a:t>
            </a:r>
          </a:p>
        </p:txBody>
      </p:sp>
      <p:sp>
        <p:nvSpPr>
          <p:cNvPr id="576" name="PREVCOM MT"/>
          <p:cNvSpPr txBox="1"/>
          <p:nvPr/>
        </p:nvSpPr>
        <p:spPr>
          <a:xfrm>
            <a:off x="10796878" y="4326961"/>
            <a:ext cx="2234168" cy="672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defTabSz="302258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PREVCOM MT</a:t>
            </a:r>
          </a:p>
        </p:txBody>
      </p:sp>
      <p:sp>
        <p:nvSpPr>
          <p:cNvPr id="577" name="PREVCOM RO"/>
          <p:cNvSpPr txBox="1"/>
          <p:nvPr/>
        </p:nvSpPr>
        <p:spPr>
          <a:xfrm>
            <a:off x="8539774" y="3835639"/>
            <a:ext cx="2234167" cy="672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defTabSz="302258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PREVCOM RO</a:t>
            </a:r>
          </a:p>
        </p:txBody>
      </p:sp>
      <p:sp>
        <p:nvSpPr>
          <p:cNvPr id="578" name="PREVCOM MS"/>
          <p:cNvSpPr txBox="1"/>
          <p:nvPr/>
        </p:nvSpPr>
        <p:spPr>
          <a:xfrm>
            <a:off x="10832662" y="5587508"/>
            <a:ext cx="2234167" cy="672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defTabSz="302258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PREVCOM MS</a:t>
            </a:r>
          </a:p>
        </p:txBody>
      </p:sp>
      <p:sp>
        <p:nvSpPr>
          <p:cNvPr id="579" name="PREVCOM RP…"/>
          <p:cNvSpPr txBox="1"/>
          <p:nvPr/>
        </p:nvSpPr>
        <p:spPr>
          <a:xfrm>
            <a:off x="12529067" y="6316285"/>
            <a:ext cx="2619134" cy="1770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/>
          <a:p>
            <a:pPr defTabSz="302258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PREVCOM RP</a:t>
            </a:r>
          </a:p>
          <a:p>
            <a:pPr defTabSz="302258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PREVCOM RG</a:t>
            </a:r>
          </a:p>
          <a:p>
            <a:pPr defTabSz="302258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PREVCOM RG-UNIS</a:t>
            </a:r>
          </a:p>
          <a:p>
            <a:pPr defTabSz="302258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PREVCOM MULTI</a:t>
            </a:r>
          </a:p>
          <a:p>
            <a:pPr defTabSz="302258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SP Previdência</a:t>
            </a:r>
          </a:p>
        </p:txBody>
      </p:sp>
      <p:sp>
        <p:nvSpPr>
          <p:cNvPr id="580" name="Rectangle"/>
          <p:cNvSpPr/>
          <p:nvPr/>
        </p:nvSpPr>
        <p:spPr>
          <a:xfrm>
            <a:off x="5313810" y="6025800"/>
            <a:ext cx="3224749" cy="78721"/>
          </a:xfrm>
          <a:prstGeom prst="rect">
            <a:avLst/>
          </a:prstGeom>
          <a:solidFill>
            <a:srgbClr val="9EB94C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45747">
              <a:defRPr sz="2000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581" name="Rectangle"/>
          <p:cNvSpPr/>
          <p:nvPr/>
        </p:nvSpPr>
        <p:spPr>
          <a:xfrm>
            <a:off x="5313810" y="6544578"/>
            <a:ext cx="3038400" cy="787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45747"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582" name="Rectangle"/>
          <p:cNvSpPr/>
          <p:nvPr/>
        </p:nvSpPr>
        <p:spPr>
          <a:xfrm>
            <a:off x="5313809" y="7052733"/>
            <a:ext cx="2476800" cy="7872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45747"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583" name="Rectangle"/>
          <p:cNvSpPr/>
          <p:nvPr/>
        </p:nvSpPr>
        <p:spPr>
          <a:xfrm>
            <a:off x="5313810" y="7567393"/>
            <a:ext cx="1319481" cy="787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45747"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584" name="Rectangle"/>
          <p:cNvSpPr/>
          <p:nvPr/>
        </p:nvSpPr>
        <p:spPr>
          <a:xfrm>
            <a:off x="5313810" y="8076009"/>
            <a:ext cx="1234800" cy="7872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545747"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585" name="232,52%"/>
          <p:cNvSpPr txBox="1"/>
          <p:nvPr/>
        </p:nvSpPr>
        <p:spPr>
          <a:xfrm>
            <a:off x="8639140" y="5841150"/>
            <a:ext cx="1113908" cy="396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algn="r" defTabSz="269581">
              <a:lnSpc>
                <a:spcPct val="90000"/>
              </a:lnSpc>
              <a:defRPr sz="2100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dirty="0"/>
              <a:t>25</a:t>
            </a:r>
            <a:r>
              <a:rPr lang="pt-BR" dirty="0"/>
              <a:t>7</a:t>
            </a:r>
            <a:r>
              <a:rPr dirty="0"/>
              <a:t>,</a:t>
            </a:r>
            <a:r>
              <a:rPr lang="pt-BR" dirty="0"/>
              <a:t>60</a:t>
            </a:r>
            <a:r>
              <a:rPr dirty="0"/>
              <a:t>%</a:t>
            </a:r>
          </a:p>
        </p:txBody>
      </p:sp>
      <p:sp>
        <p:nvSpPr>
          <p:cNvPr id="586" name="218,34%"/>
          <p:cNvSpPr txBox="1"/>
          <p:nvPr/>
        </p:nvSpPr>
        <p:spPr>
          <a:xfrm>
            <a:off x="8429820" y="6371575"/>
            <a:ext cx="1039859" cy="393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algn="r" defTabSz="302258">
              <a:defRPr sz="20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r>
              <a:rPr dirty="0"/>
              <a:t>24</a:t>
            </a:r>
            <a:r>
              <a:rPr lang="pt-BR" dirty="0"/>
              <a:t>2</a:t>
            </a:r>
            <a:r>
              <a:rPr dirty="0"/>
              <a:t>,</a:t>
            </a:r>
            <a:r>
              <a:rPr lang="pt-BR" dirty="0"/>
              <a:t>78</a:t>
            </a:r>
            <a:r>
              <a:rPr dirty="0"/>
              <a:t>%</a:t>
            </a:r>
          </a:p>
        </p:txBody>
      </p:sp>
      <p:sp>
        <p:nvSpPr>
          <p:cNvPr id="587" name="173,90%"/>
          <p:cNvSpPr txBox="1"/>
          <p:nvPr/>
        </p:nvSpPr>
        <p:spPr>
          <a:xfrm>
            <a:off x="7759806" y="6891086"/>
            <a:ext cx="1101994" cy="3935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algn="r" defTabSz="302258">
              <a:defRPr sz="20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r>
              <a:rPr dirty="0"/>
              <a:t>19</a:t>
            </a:r>
            <a:r>
              <a:rPr lang="pt-BR" dirty="0"/>
              <a:t>7</a:t>
            </a:r>
            <a:r>
              <a:rPr dirty="0"/>
              <a:t>,</a:t>
            </a:r>
            <a:r>
              <a:rPr lang="pt-BR" dirty="0"/>
              <a:t>70</a:t>
            </a:r>
            <a:r>
              <a:rPr dirty="0"/>
              <a:t>%</a:t>
            </a:r>
          </a:p>
        </p:txBody>
      </p:sp>
      <p:sp>
        <p:nvSpPr>
          <p:cNvPr id="588" name="94,74%"/>
          <p:cNvSpPr txBox="1"/>
          <p:nvPr/>
        </p:nvSpPr>
        <p:spPr>
          <a:xfrm>
            <a:off x="6611839" y="7402724"/>
            <a:ext cx="1101994" cy="393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algn="r" defTabSz="302258">
              <a:defRPr sz="20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r>
              <a:rPr dirty="0"/>
              <a:t>10</a:t>
            </a:r>
            <a:r>
              <a:rPr lang="pt-BR" dirty="0"/>
              <a:t>5</a:t>
            </a:r>
            <a:r>
              <a:rPr dirty="0"/>
              <a:t>,</a:t>
            </a:r>
            <a:r>
              <a:rPr lang="pt-BR" dirty="0"/>
              <a:t>65</a:t>
            </a:r>
            <a:r>
              <a:rPr dirty="0"/>
              <a:t>%</a:t>
            </a:r>
          </a:p>
        </p:txBody>
      </p:sp>
      <p:sp>
        <p:nvSpPr>
          <p:cNvPr id="589" name="90,31%"/>
          <p:cNvSpPr txBox="1"/>
          <p:nvPr/>
        </p:nvSpPr>
        <p:spPr>
          <a:xfrm>
            <a:off x="6536483" y="7906491"/>
            <a:ext cx="1005965" cy="3935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>
            <a:normAutofit/>
          </a:bodyPr>
          <a:lstStyle>
            <a:lvl1pPr algn="r" defTabSz="302258">
              <a:defRPr sz="20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r>
              <a:rPr dirty="0"/>
              <a:t>9</a:t>
            </a:r>
            <a:r>
              <a:rPr lang="pt-BR" dirty="0"/>
              <a:t>8</a:t>
            </a:r>
            <a:r>
              <a:rPr dirty="0"/>
              <a:t>,</a:t>
            </a:r>
            <a:r>
              <a:rPr lang="pt-BR" dirty="0"/>
              <a:t>75</a:t>
            </a:r>
            <a:r>
              <a:rPr dirty="0"/>
              <a:t>%</a:t>
            </a:r>
          </a:p>
        </p:txBody>
      </p:sp>
      <p:sp>
        <p:nvSpPr>
          <p:cNvPr id="590" name="Line"/>
          <p:cNvSpPr/>
          <p:nvPr/>
        </p:nvSpPr>
        <p:spPr>
          <a:xfrm flipV="1">
            <a:off x="4898097" y="4255778"/>
            <a:ext cx="5" cy="4095730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591" name="Alvo (IPCA + 4% a.a.)"/>
          <p:cNvSpPr txBox="1"/>
          <p:nvPr/>
        </p:nvSpPr>
        <p:spPr>
          <a:xfrm>
            <a:off x="7947958" y="7349831"/>
            <a:ext cx="2496276" cy="881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5" tIns="28335" rIns="28335" bIns="28335" anchor="b">
            <a:normAutofit/>
          </a:bodyPr>
          <a:lstStyle/>
          <a:p>
            <a:pPr algn="r" defTabSz="216236">
              <a:defRPr sz="1100" baseline="-28942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*</a:t>
            </a:r>
            <a:r>
              <a:rPr baseline="0"/>
              <a:t> META PREVCOM</a:t>
            </a:r>
          </a:p>
          <a:p>
            <a:pPr algn="r" defTabSz="216236">
              <a:defRPr sz="11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IPCA + 5% a.a. até abril/2020</a:t>
            </a:r>
          </a:p>
          <a:p>
            <a:pPr algn="r" defTabSz="216236">
              <a:defRPr sz="11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IPCA + 4% a.a. até dezembro/2024</a:t>
            </a:r>
          </a:p>
          <a:p>
            <a:pPr algn="r" defTabSz="216236">
              <a:defRPr sz="11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IPCA + 4,5% a.a. a partir de janeiro/2025</a:t>
            </a: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00142B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594" name="z"/>
          <p:cNvSpPr txBox="1"/>
          <p:nvPr/>
        </p:nvSpPr>
        <p:spPr>
          <a:xfrm>
            <a:off x="0" y="4316470"/>
            <a:ext cx="15113000" cy="4348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z</a:t>
            </a:r>
          </a:p>
        </p:txBody>
      </p:sp>
      <p:pic>
        <p:nvPicPr>
          <p:cNvPr id="595" name="PREVCOM-MULTI_marca+assinatura-BRANCO.png" descr="PREVCOM-MULTI_marca+assinatura-BRANCO.png"/>
          <p:cNvPicPr>
            <a:picLocks noChangeAspect="1"/>
          </p:cNvPicPr>
          <p:nvPr/>
        </p:nvPicPr>
        <p:blipFill>
          <a:blip r:embed="rId2">
            <a:alphaModFix amt="7000"/>
          </a:blip>
          <a:stretch>
            <a:fillRect/>
          </a:stretch>
        </p:blipFill>
        <p:spPr>
          <a:xfrm>
            <a:off x="2066258" y="4031070"/>
            <a:ext cx="15748001" cy="12795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59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70" y="9910456"/>
            <a:ext cx="7239001" cy="6540504"/>
          </a:xfrm>
          <a:prstGeom prst="rect">
            <a:avLst/>
          </a:prstGeom>
          <a:ln w="12700">
            <a:miter lim="400000"/>
          </a:ln>
        </p:spPr>
      </p:pic>
      <p:sp>
        <p:nvSpPr>
          <p:cNvPr id="597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52214" y="8441606"/>
            <a:ext cx="395182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17</a:t>
            </a:fld>
            <a:endParaRPr/>
          </a:p>
        </p:txBody>
      </p:sp>
      <p:sp>
        <p:nvSpPr>
          <p:cNvPr id="598" name="PIRÂMIDE ETÁRIA NO BRASIL"/>
          <p:cNvSpPr txBox="1"/>
          <p:nvPr/>
        </p:nvSpPr>
        <p:spPr>
          <a:xfrm>
            <a:off x="1012823" y="762000"/>
            <a:ext cx="3851673" cy="713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PREVCOM MULTI</a:t>
            </a:r>
          </a:p>
        </p:txBody>
      </p:sp>
      <p:pic>
        <p:nvPicPr>
          <p:cNvPr id="599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600" name="A EC 103/2019 tornou obrigatória a adoção da previdência complementar por estados e municípios. E a Prevcom está estruturada para atender as prefeituras em todas as etapas desse processo.…"/>
          <p:cNvSpPr txBox="1"/>
          <p:nvPr/>
        </p:nvSpPr>
        <p:spPr>
          <a:xfrm>
            <a:off x="1259415" y="2107792"/>
            <a:ext cx="8659760" cy="5282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6" tIns="28336" rIns="28336" bIns="28336">
            <a:normAutofit/>
          </a:bodyPr>
          <a:lstStyle/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A </a:t>
            </a:r>
            <a:r>
              <a:rPr dirty="0" err="1"/>
              <a:t>Prevcom</a:t>
            </a:r>
            <a:r>
              <a:rPr dirty="0"/>
              <a:t> </a:t>
            </a:r>
            <a:r>
              <a:rPr dirty="0" err="1"/>
              <a:t>está</a:t>
            </a:r>
            <a:r>
              <a:rPr dirty="0"/>
              <a:t> </a:t>
            </a:r>
            <a:r>
              <a:rPr dirty="0" err="1"/>
              <a:t>estruturada</a:t>
            </a:r>
            <a:r>
              <a:rPr dirty="0"/>
              <a:t> para </a:t>
            </a:r>
            <a:r>
              <a:rPr dirty="0" err="1"/>
              <a:t>atender</a:t>
            </a:r>
            <a:r>
              <a:rPr dirty="0"/>
              <a:t> as </a:t>
            </a:r>
            <a:r>
              <a:rPr dirty="0" err="1"/>
              <a:t>prefeituras</a:t>
            </a:r>
            <a:br>
              <a:rPr dirty="0"/>
            </a:br>
            <a:r>
              <a:rPr dirty="0" err="1"/>
              <a:t>em</a:t>
            </a:r>
            <a:r>
              <a:rPr dirty="0"/>
              <a:t> </a:t>
            </a:r>
            <a:r>
              <a:rPr dirty="0" err="1"/>
              <a:t>todas</a:t>
            </a:r>
            <a:r>
              <a:rPr dirty="0"/>
              <a:t> as </a:t>
            </a:r>
            <a:r>
              <a:rPr dirty="0" err="1"/>
              <a:t>etapas</a:t>
            </a:r>
            <a:r>
              <a:rPr dirty="0"/>
              <a:t> </a:t>
            </a:r>
            <a:r>
              <a:rPr dirty="0" err="1"/>
              <a:t>desse</a:t>
            </a:r>
            <a:r>
              <a:rPr dirty="0"/>
              <a:t> </a:t>
            </a:r>
            <a:r>
              <a:rPr dirty="0" err="1"/>
              <a:t>processo</a:t>
            </a:r>
            <a:r>
              <a:rPr dirty="0"/>
              <a:t>.</a:t>
            </a:r>
            <a:endParaRPr sz="3600" dirty="0"/>
          </a:p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sz="3600" dirty="0"/>
          </a:p>
          <a:p>
            <a:pPr defTabSz="283372">
              <a:defRPr sz="3300" spc="-1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Traga</a:t>
            </a:r>
            <a:r>
              <a:rPr dirty="0"/>
              <a:t> o </a:t>
            </a:r>
            <a:r>
              <a:rPr dirty="0">
                <a:solidFill>
                  <a:srgbClr val="4396AD"/>
                </a:solidFill>
                <a:latin typeface="Aptos Bold"/>
                <a:ea typeface="Aptos Bold"/>
                <a:cs typeface="Aptos Bold"/>
                <a:sym typeface="Aptos Bold"/>
              </a:rPr>
              <a:t>PREVCOM MULTI</a:t>
            </a:r>
            <a:r>
              <a:rPr dirty="0">
                <a:latin typeface="Aptos Bold"/>
                <a:ea typeface="Aptos Bold"/>
                <a:cs typeface="Aptos Bold"/>
                <a:sym typeface="Aptos Bold"/>
              </a:rPr>
              <a:t> </a:t>
            </a:r>
            <a:r>
              <a:rPr dirty="0"/>
              <a:t>para </a:t>
            </a:r>
            <a:r>
              <a:rPr dirty="0" err="1"/>
              <a:t>sua</a:t>
            </a:r>
            <a:r>
              <a:rPr dirty="0"/>
              <a:t> </a:t>
            </a:r>
            <a:r>
              <a:rPr dirty="0" err="1"/>
              <a:t>cidade</a:t>
            </a:r>
            <a:endParaRPr spc="-66" dirty="0">
              <a:latin typeface="Aptos Bold"/>
              <a:ea typeface="Aptos Bold"/>
              <a:cs typeface="Aptos Bold"/>
              <a:sym typeface="Aptos Bold"/>
            </a:endParaRPr>
          </a:p>
          <a:p>
            <a:pPr defTabSz="283372">
              <a:defRPr sz="700" spc="-66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 spc="-66" dirty="0">
              <a:latin typeface="Aptos Bold"/>
              <a:ea typeface="Aptos Bold"/>
              <a:cs typeface="Aptos Bold"/>
              <a:sym typeface="Aptos Bold"/>
            </a:endParaRPr>
          </a:p>
          <a:p>
            <a:pPr defTabSz="283372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dirty="0"/>
              <a:t>No </a:t>
            </a:r>
            <a:r>
              <a:rPr dirty="0" err="1"/>
              <a:t>nosso</a:t>
            </a:r>
            <a:r>
              <a:rPr dirty="0"/>
              <a:t> plano </a:t>
            </a:r>
            <a:r>
              <a:rPr dirty="0" err="1"/>
              <a:t>multipatrocinado</a:t>
            </a:r>
            <a:r>
              <a:rPr dirty="0"/>
              <a:t>, </a:t>
            </a:r>
            <a:r>
              <a:rPr dirty="0" err="1"/>
              <a:t>vários</a:t>
            </a:r>
            <a:r>
              <a:rPr dirty="0"/>
              <a:t> </a:t>
            </a:r>
            <a:r>
              <a:rPr dirty="0" err="1"/>
              <a:t>municípios</a:t>
            </a:r>
            <a:br>
              <a:rPr dirty="0"/>
            </a:br>
            <a:r>
              <a:rPr dirty="0" err="1"/>
              <a:t>juntam</a:t>
            </a:r>
            <a:r>
              <a:rPr dirty="0"/>
              <a:t> </a:t>
            </a:r>
            <a:r>
              <a:rPr dirty="0" err="1"/>
              <a:t>forças</a:t>
            </a:r>
            <a:r>
              <a:rPr dirty="0"/>
              <a:t>. 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Sua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administração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vai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contar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com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uma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equipe</a:t>
            </a:r>
            <a:br>
              <a:rPr dirty="0">
                <a:latin typeface="Aptos Display"/>
                <a:ea typeface="Aptos Display"/>
                <a:cs typeface="Aptos Display"/>
                <a:sym typeface="Aptos Display"/>
              </a:rPr>
            </a:b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experiente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qualificada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que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dará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todo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o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suporte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na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gestão</a:t>
            </a:r>
            <a:br>
              <a:rPr dirty="0">
                <a:latin typeface="Aptos Display"/>
                <a:ea typeface="Aptos Display"/>
                <a:cs typeface="Aptos Display"/>
                <a:sym typeface="Aptos Display"/>
              </a:rPr>
            </a:b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do plano.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Além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disso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,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não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precisará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arcar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com custos de</a:t>
            </a:r>
            <a:br>
              <a:rPr dirty="0">
                <a:latin typeface="Aptos Display"/>
                <a:ea typeface="Aptos Display"/>
                <a:cs typeface="Aptos Display"/>
                <a:sym typeface="Aptos Display"/>
              </a:rPr>
            </a:b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instituir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uma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fundação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própria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: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gastos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pessoal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,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instalação</a:t>
            </a:r>
            <a:br>
              <a:rPr dirty="0">
                <a:latin typeface="Aptos Display"/>
                <a:ea typeface="Aptos Display"/>
                <a:cs typeface="Aptos Display"/>
                <a:sym typeface="Aptos Display"/>
              </a:rPr>
            </a:b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física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e de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sistemas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,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por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exemplo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.</a:t>
            </a:r>
            <a:endParaRPr sz="3600" dirty="0"/>
          </a:p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sz="3600" dirty="0"/>
          </a:p>
          <a:p>
            <a:pPr defTabSz="283372">
              <a:defRPr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dirty="0"/>
              <a:t>O PREVCOM MULTI </a:t>
            </a:r>
            <a:r>
              <a:rPr dirty="0" err="1"/>
              <a:t>já</a:t>
            </a:r>
            <a:r>
              <a:rPr dirty="0"/>
              <a:t> </a:t>
            </a:r>
            <a:r>
              <a:rPr dirty="0" err="1"/>
              <a:t>conta</a:t>
            </a:r>
            <a:r>
              <a:rPr dirty="0"/>
              <a:t> com </a:t>
            </a:r>
            <a:r>
              <a:rPr dirty="0">
                <a:solidFill>
                  <a:srgbClr val="4396AD"/>
                </a:solidFill>
              </a:rPr>
              <a:t>2</a:t>
            </a:r>
            <a:r>
              <a:rPr lang="pt-BR" dirty="0">
                <a:solidFill>
                  <a:srgbClr val="4396AD"/>
                </a:solidFill>
              </a:rPr>
              <a:t>9</a:t>
            </a:r>
            <a:r>
              <a:rPr dirty="0">
                <a:solidFill>
                  <a:srgbClr val="4396AD"/>
                </a:solidFill>
              </a:rPr>
              <a:t> </a:t>
            </a:r>
            <a:r>
              <a:rPr dirty="0" err="1">
                <a:solidFill>
                  <a:srgbClr val="4396AD"/>
                </a:solidFill>
              </a:rPr>
              <a:t>municípios</a:t>
            </a:r>
            <a:r>
              <a:rPr dirty="0"/>
              <a:t>.</a:t>
            </a:r>
            <a:br>
              <a:rPr dirty="0"/>
            </a:br>
            <a:r>
              <a:rPr dirty="0"/>
              <a:t>Só </a:t>
            </a:r>
            <a:r>
              <a:rPr dirty="0" err="1"/>
              <a:t>falta</a:t>
            </a:r>
            <a:r>
              <a:rPr dirty="0"/>
              <a:t> o </a:t>
            </a:r>
            <a:r>
              <a:rPr dirty="0" err="1"/>
              <a:t>seu</a:t>
            </a:r>
            <a:r>
              <a:rPr dirty="0"/>
              <a:t>!</a:t>
            </a:r>
          </a:p>
        </p:txBody>
      </p:sp>
      <p:sp>
        <p:nvSpPr>
          <p:cNvPr id="601" name="Line"/>
          <p:cNvSpPr/>
          <p:nvPr/>
        </p:nvSpPr>
        <p:spPr>
          <a:xfrm flipH="1">
            <a:off x="10075332" y="913074"/>
            <a:ext cx="5" cy="7241652"/>
          </a:xfrm>
          <a:prstGeom prst="line">
            <a:avLst/>
          </a:prstGeom>
          <a:ln w="25400">
            <a:solidFill>
              <a:srgbClr val="4396AD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02" name="Barretos   Birigui   Cândido Mota Guarulhos   Itapevi   Jales   João Ramalho   Lençóis Paulista   Louveira   Mairiporã…"/>
          <p:cNvSpPr txBox="1"/>
          <p:nvPr/>
        </p:nvSpPr>
        <p:spPr>
          <a:xfrm>
            <a:off x="10079755" y="1872181"/>
            <a:ext cx="5042256" cy="34386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6" tIns="28336" rIns="28336" bIns="28336">
            <a:normAutofit/>
          </a:bodyPr>
          <a:lstStyle/>
          <a:p>
            <a:pPr algn="ctr" defTabSz="283372">
              <a:lnSpc>
                <a:spcPct val="110000"/>
              </a:lnSpc>
              <a:defRPr sz="1800">
                <a:solidFill>
                  <a:srgbClr val="4396AD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Barretos</a:t>
            </a:r>
            <a:r>
              <a:rPr dirty="0"/>
              <a:t>   </a:t>
            </a:r>
            <a:r>
              <a:rPr dirty="0" err="1"/>
              <a:t>Birigui</a:t>
            </a:r>
            <a:r>
              <a:rPr dirty="0"/>
              <a:t>   </a:t>
            </a:r>
            <a:r>
              <a:rPr dirty="0" err="1"/>
              <a:t>Caieiras</a:t>
            </a:r>
            <a:br>
              <a:rPr dirty="0"/>
            </a:br>
            <a:r>
              <a:rPr dirty="0"/>
              <a:t>Cândido Mota   Guarulhos   Ilha </a:t>
            </a:r>
            <a:r>
              <a:rPr dirty="0" err="1"/>
              <a:t>Solteira</a:t>
            </a:r>
            <a:br>
              <a:rPr dirty="0"/>
            </a:br>
            <a:r>
              <a:rPr dirty="0" err="1"/>
              <a:t>Itapecerica</a:t>
            </a:r>
            <a:r>
              <a:rPr dirty="0"/>
              <a:t> da Serra   </a:t>
            </a:r>
            <a:r>
              <a:rPr dirty="0" err="1"/>
              <a:t>Itapevi</a:t>
            </a:r>
            <a:r>
              <a:rPr dirty="0"/>
              <a:t>   Jales</a:t>
            </a:r>
            <a:br>
              <a:rPr dirty="0"/>
            </a:br>
            <a:r>
              <a:rPr dirty="0"/>
              <a:t>João Ramalho   </a:t>
            </a:r>
            <a:r>
              <a:rPr dirty="0" err="1"/>
              <a:t>Lençóis</a:t>
            </a:r>
            <a:r>
              <a:rPr dirty="0"/>
              <a:t> </a:t>
            </a:r>
            <a:r>
              <a:rPr dirty="0" err="1"/>
              <a:t>Paulista</a:t>
            </a:r>
            <a:br>
              <a:rPr dirty="0"/>
            </a:br>
            <a:r>
              <a:rPr dirty="0" err="1"/>
              <a:t>Louveira</a:t>
            </a:r>
            <a:r>
              <a:rPr dirty="0"/>
              <a:t>   </a:t>
            </a:r>
            <a:r>
              <a:rPr dirty="0" err="1"/>
              <a:t>Mairiporã</a:t>
            </a:r>
            <a:r>
              <a:rPr dirty="0"/>
              <a:t>   </a:t>
            </a:r>
            <a:r>
              <a:rPr dirty="0" err="1"/>
              <a:t>Miguelópolis</a:t>
            </a:r>
            <a:br>
              <a:rPr dirty="0"/>
            </a:br>
            <a:r>
              <a:rPr dirty="0"/>
              <a:t>Osasco   </a:t>
            </a:r>
            <a:r>
              <a:rPr dirty="0" err="1"/>
              <a:t>Peruíbe</a:t>
            </a:r>
            <a:r>
              <a:rPr dirty="0"/>
              <a:t>   Piracicaba</a:t>
            </a:r>
            <a:br>
              <a:rPr dirty="0"/>
            </a:br>
            <a:r>
              <a:rPr dirty="0"/>
              <a:t>Porto Ferreira   </a:t>
            </a:r>
            <a:r>
              <a:rPr lang="pt-BR" dirty="0"/>
              <a:t>Rafard  </a:t>
            </a:r>
            <a:r>
              <a:rPr dirty="0" err="1"/>
              <a:t>Reserva</a:t>
            </a:r>
            <a:r>
              <a:rPr dirty="0"/>
              <a:t> do Iguaçu</a:t>
            </a:r>
            <a:br>
              <a:rPr dirty="0"/>
            </a:br>
            <a:r>
              <a:rPr dirty="0" err="1"/>
              <a:t>Ribeirão</a:t>
            </a:r>
            <a:r>
              <a:rPr dirty="0"/>
              <a:t> Preto   </a:t>
            </a:r>
            <a:r>
              <a:rPr dirty="0" err="1"/>
              <a:t>Rubineia</a:t>
            </a:r>
            <a:r>
              <a:rPr dirty="0"/>
              <a:t>  Santa </a:t>
            </a:r>
            <a:r>
              <a:rPr dirty="0" err="1"/>
              <a:t>Fé</a:t>
            </a:r>
            <a:r>
              <a:rPr dirty="0"/>
              <a:t> do Sul   </a:t>
            </a:r>
            <a:endParaRPr sz="3000" dirty="0"/>
          </a:p>
          <a:p>
            <a:pPr algn="ctr" defTabSz="283372">
              <a:lnSpc>
                <a:spcPct val="110000"/>
              </a:lnSpc>
              <a:defRPr sz="1800">
                <a:solidFill>
                  <a:srgbClr val="4396AD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Santos  São José do Rio Preto   </a:t>
            </a:r>
            <a:r>
              <a:rPr dirty="0" err="1"/>
              <a:t>Suzanápolis</a:t>
            </a:r>
            <a:br>
              <a:rPr dirty="0"/>
            </a:br>
            <a:r>
              <a:rPr dirty="0" err="1"/>
              <a:t>Taiaçu</a:t>
            </a:r>
            <a:r>
              <a:rPr dirty="0"/>
              <a:t>   Valentim Gentil   </a:t>
            </a:r>
            <a:r>
              <a:rPr dirty="0" err="1"/>
              <a:t>Viradouro</a:t>
            </a:r>
            <a:endParaRPr dirty="0"/>
          </a:p>
        </p:txBody>
      </p:sp>
      <p:pic>
        <p:nvPicPr>
          <p:cNvPr id="603" name="PREVCOM-MULTI_marca-INV.png" descr="PREVCOM-MULTI_marca-INV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99610" y="5178676"/>
            <a:ext cx="4202546" cy="2641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00142B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606" name="z"/>
          <p:cNvSpPr txBox="1"/>
          <p:nvPr/>
        </p:nvSpPr>
        <p:spPr>
          <a:xfrm>
            <a:off x="0" y="4316470"/>
            <a:ext cx="15113000" cy="4348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spAutoFit/>
          </a:bodyPr>
          <a:lstStyle>
            <a:lvl1pPr>
              <a:defRPr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r>
              <a:t>z</a:t>
            </a:r>
          </a:p>
        </p:txBody>
      </p:sp>
      <p:pic>
        <p:nvPicPr>
          <p:cNvPr id="607" name="PREVCOM-MULTI_marca+assinatura-BRANCO.png" descr="PREVCOM-MULTI_marca+assinatura-BRANCO.png"/>
          <p:cNvPicPr>
            <a:picLocks noChangeAspect="1"/>
          </p:cNvPicPr>
          <p:nvPr/>
        </p:nvPicPr>
        <p:blipFill>
          <a:blip r:embed="rId2">
            <a:alphaModFix amt="7000"/>
          </a:blip>
          <a:stretch>
            <a:fillRect/>
          </a:stretch>
        </p:blipFill>
        <p:spPr>
          <a:xfrm>
            <a:off x="2066257" y="4102509"/>
            <a:ext cx="15748001" cy="12795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60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70" y="9910456"/>
            <a:ext cx="7239001" cy="6540504"/>
          </a:xfrm>
          <a:prstGeom prst="rect">
            <a:avLst/>
          </a:prstGeom>
          <a:ln w="12700">
            <a:miter lim="400000"/>
          </a:ln>
        </p:spPr>
      </p:pic>
      <p:sp>
        <p:nvSpPr>
          <p:cNvPr id="60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52214" y="8513044"/>
            <a:ext cx="395182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18</a:t>
            </a:fld>
            <a:endParaRPr b="1">
              <a:latin typeface="Aptos" panose="020B0004020202020204" pitchFamily="34" charset="0"/>
            </a:endParaRPr>
          </a:p>
        </p:txBody>
      </p:sp>
      <p:pic>
        <p:nvPicPr>
          <p:cNvPr id="610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PIRÂMIDE ETÁRIA NO BRASIL"/>
          <p:cNvSpPr txBox="1"/>
          <p:nvPr/>
        </p:nvSpPr>
        <p:spPr>
          <a:xfrm>
            <a:off x="1012823" y="833438"/>
            <a:ext cx="8832542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>
                <a:latin typeface="Aptos" panose="020B0004020202020204" pitchFamily="34" charset="0"/>
              </a:rPr>
              <a:t>COMO FUNCIONA O PREVCOM MULTI?</a:t>
            </a:r>
          </a:p>
        </p:txBody>
      </p:sp>
      <p:sp>
        <p:nvSpPr>
          <p:cNvPr id="612" name="Modalidade de Contribuição Definida (CD). A contratação de benefícios de risco adicionais é opcional e feita junto à seguradora parceira.…"/>
          <p:cNvSpPr txBox="1"/>
          <p:nvPr/>
        </p:nvSpPr>
        <p:spPr>
          <a:xfrm>
            <a:off x="1259417" y="2172493"/>
            <a:ext cx="12594167" cy="55087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6" tIns="28336" rIns="28336" bIns="28336">
            <a:normAutofit lnSpcReduction="10000"/>
          </a:bodyPr>
          <a:lstStyle/>
          <a:p>
            <a:pPr defTabSz="283372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Modalidade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  <a:t> de </a:t>
            </a: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Contribuição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  <a:t> </a:t>
            </a: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Definida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  <a:t> (CD)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.</a:t>
            </a:r>
            <a:br>
              <a:rPr dirty="0">
                <a:latin typeface="Aptos Display"/>
                <a:ea typeface="Aptos Display"/>
                <a:cs typeface="Aptos Display"/>
                <a:sym typeface="Aptos Display"/>
              </a:rPr>
            </a:b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A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contratação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benefícios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risco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adicionais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é </a:t>
            </a:r>
            <a:r>
              <a:rPr b="1" dirty="0" err="1">
                <a:latin typeface="Aptos" panose="020B0004020202020204" pitchFamily="34" charset="0"/>
              </a:rPr>
              <a:t>opcional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feita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junto à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seguradora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parceira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.</a:t>
            </a:r>
            <a:endParaRPr sz="3600" dirty="0"/>
          </a:p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sz="3600" dirty="0"/>
          </a:p>
          <a:p>
            <a:pPr defTabSz="283372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Adesão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  <a:t> </a:t>
            </a: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automática</a:t>
            </a:r>
            <a:r>
              <a:rPr b="1" dirty="0">
                <a:latin typeface="Aptos" panose="020B0004020202020204" pitchFamily="34" charset="0"/>
                <a:ea typeface="Aptos Display"/>
                <a:cs typeface="Aptos Display"/>
                <a:sym typeface="Aptos Display"/>
              </a:rPr>
              <a:t> 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para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novos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servidores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com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remuneração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acima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do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teto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do INSS,</a:t>
            </a:r>
            <a:br>
              <a:rPr dirty="0">
                <a:latin typeface="Aptos Display"/>
                <a:ea typeface="Aptos Display"/>
                <a:cs typeface="Aptos Display"/>
                <a:sym typeface="Aptos Display"/>
              </a:rPr>
            </a:b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conforme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a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legislação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cada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ente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. O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cancelamento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pode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ser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feito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em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até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120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dias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.</a:t>
            </a:r>
          </a:p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dirty="0">
              <a:latin typeface="Aptos Display"/>
              <a:ea typeface="Aptos Display"/>
              <a:cs typeface="Aptos Display"/>
              <a:sym typeface="Aptos Display"/>
            </a:endParaRPr>
          </a:p>
          <a:p>
            <a:pPr defTabSz="283372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Contribuições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  <a:t> </a:t>
            </a: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paritárias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para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servidores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com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remuneração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acima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do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teto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do INSS.</a:t>
            </a:r>
            <a:br>
              <a:rPr dirty="0">
                <a:latin typeface="Aptos Display"/>
                <a:ea typeface="Aptos Display"/>
                <a:cs typeface="Aptos Display"/>
                <a:sym typeface="Aptos Display"/>
              </a:rPr>
            </a:b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O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limite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da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contribuição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é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estabelecido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pela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legislação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cada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ente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.</a:t>
            </a:r>
          </a:p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dirty="0">
              <a:latin typeface="Aptos Display"/>
              <a:ea typeface="Aptos Display"/>
              <a:cs typeface="Aptos Display"/>
              <a:sym typeface="Aptos Display"/>
            </a:endParaRPr>
          </a:p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Caso </a:t>
            </a:r>
            <a:r>
              <a:rPr dirty="0" err="1"/>
              <a:t>previsto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legislação</a:t>
            </a:r>
            <a:r>
              <a:rPr dirty="0"/>
              <a:t> municipal, </a:t>
            </a:r>
            <a:r>
              <a:rPr dirty="0" err="1"/>
              <a:t>os</a:t>
            </a:r>
            <a:r>
              <a:rPr dirty="0"/>
              <a:t> </a:t>
            </a:r>
            <a:r>
              <a:rPr dirty="0" err="1"/>
              <a:t>servidores</a:t>
            </a:r>
            <a:r>
              <a:rPr dirty="0"/>
              <a:t> </a:t>
            </a:r>
            <a:r>
              <a:rPr dirty="0" err="1"/>
              <a:t>podem</a:t>
            </a:r>
            <a:r>
              <a:rPr dirty="0"/>
              <a:t> </a:t>
            </a:r>
            <a:r>
              <a:rPr dirty="0" err="1"/>
              <a:t>optar</a:t>
            </a:r>
            <a:r>
              <a:rPr dirty="0"/>
              <a:t> pela </a:t>
            </a: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migração</a:t>
            </a:r>
            <a:r>
              <a:rPr dirty="0"/>
              <a:t>.</a:t>
            </a:r>
            <a:endParaRPr sz="3600" dirty="0"/>
          </a:p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sz="3600" dirty="0"/>
          </a:p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Possibilidade</a:t>
            </a:r>
            <a:r>
              <a:rPr dirty="0"/>
              <a:t> de </a:t>
            </a:r>
            <a:r>
              <a:rPr dirty="0" err="1"/>
              <a:t>adesão</a:t>
            </a:r>
            <a:r>
              <a:rPr dirty="0"/>
              <a:t> de </a:t>
            </a:r>
            <a:r>
              <a:rPr dirty="0" err="1"/>
              <a:t>servidores</a:t>
            </a:r>
            <a:r>
              <a:rPr dirty="0"/>
              <a:t> com </a:t>
            </a:r>
            <a:r>
              <a:rPr dirty="0" err="1"/>
              <a:t>remuneração</a:t>
            </a:r>
            <a:r>
              <a:rPr dirty="0"/>
              <a:t> </a:t>
            </a: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abaixo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 do </a:t>
            </a: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teto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 do INSS</a:t>
            </a:r>
            <a:r>
              <a:rPr dirty="0"/>
              <a:t>.</a:t>
            </a:r>
            <a:endParaRPr sz="3600" dirty="0"/>
          </a:p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sz="3600" dirty="0"/>
          </a:p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Possibilidade</a:t>
            </a:r>
            <a:r>
              <a:rPr dirty="0"/>
              <a:t> de </a:t>
            </a:r>
            <a:r>
              <a:rPr dirty="0" err="1"/>
              <a:t>adesão</a:t>
            </a:r>
            <a:r>
              <a:rPr dirty="0"/>
              <a:t> de </a:t>
            </a:r>
            <a:r>
              <a:rPr dirty="0" err="1"/>
              <a:t>servidores</a:t>
            </a:r>
            <a:r>
              <a:rPr dirty="0"/>
              <a:t> que </a:t>
            </a:r>
            <a:r>
              <a:rPr dirty="0" err="1"/>
              <a:t>ingressaram</a:t>
            </a:r>
            <a:r>
              <a:rPr dirty="0"/>
              <a:t> no </a:t>
            </a:r>
            <a:r>
              <a:rPr dirty="0" err="1"/>
              <a:t>serviço</a:t>
            </a:r>
            <a:r>
              <a:rPr dirty="0"/>
              <a:t> </a:t>
            </a:r>
            <a:r>
              <a:rPr dirty="0" err="1"/>
              <a:t>público</a:t>
            </a:r>
            <a:r>
              <a:rPr dirty="0"/>
              <a:t> 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  <a:ea typeface="Aptos Bold"/>
                <a:cs typeface="Aparajita" panose="020B0502040204020203" pitchFamily="18" charset="0"/>
                <a:sym typeface="Aptos Bold"/>
              </a:rPr>
              <a:t>antes da </a:t>
            </a: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  <a:ea typeface="Aptos Bold"/>
                <a:cs typeface="Aparajita" panose="020B0502040204020203" pitchFamily="18" charset="0"/>
                <a:sym typeface="Aptos Bold"/>
              </a:rPr>
              <a:t>vigência</a:t>
            </a:r>
            <a:br>
              <a:rPr dirty="0">
                <a:latin typeface="Aptos Bold"/>
                <a:ea typeface="Aptos Bold"/>
                <a:cs typeface="Aptos Bold"/>
                <a:sym typeface="Aptos Bold"/>
              </a:rPr>
            </a:br>
            <a:r>
              <a:rPr dirty="0"/>
              <a:t>da </a:t>
            </a:r>
            <a:r>
              <a:rPr dirty="0" err="1"/>
              <a:t>previdência</a:t>
            </a:r>
            <a:r>
              <a:rPr dirty="0"/>
              <a:t> </a:t>
            </a:r>
            <a:r>
              <a:rPr dirty="0" err="1"/>
              <a:t>complementar</a:t>
            </a:r>
            <a:r>
              <a:rPr dirty="0"/>
              <a:t>, </a:t>
            </a:r>
            <a:r>
              <a:rPr dirty="0" err="1"/>
              <a:t>conforme</a:t>
            </a:r>
            <a:r>
              <a:rPr dirty="0"/>
              <a:t> </a:t>
            </a:r>
            <a:r>
              <a:rPr dirty="0" err="1"/>
              <a:t>legislação</a:t>
            </a:r>
            <a:r>
              <a:rPr dirty="0"/>
              <a:t> do </a:t>
            </a:r>
            <a:r>
              <a:rPr dirty="0" err="1"/>
              <a:t>município</a:t>
            </a:r>
            <a:r>
              <a:rPr dirty="0"/>
              <a:t>.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00142B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61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5333" y="0"/>
            <a:ext cx="5373511" cy="9067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16" name="PREVCOM-MULTI_marca+assinatura-BRANCO.png" descr="PREVCOM-MULTI_marca+assinatura-BRANCO.png"/>
          <p:cNvPicPr>
            <a:picLocks noChangeAspect="1"/>
          </p:cNvPicPr>
          <p:nvPr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2066257" y="4031071"/>
            <a:ext cx="15748001" cy="12795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617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170" y="9910456"/>
            <a:ext cx="7239001" cy="6540504"/>
          </a:xfrm>
          <a:prstGeom prst="rect">
            <a:avLst/>
          </a:prstGeom>
          <a:ln w="12700">
            <a:miter lim="400000"/>
          </a:ln>
        </p:spPr>
      </p:pic>
      <p:sp>
        <p:nvSpPr>
          <p:cNvPr id="61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52214" y="8441606"/>
            <a:ext cx="395182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19</a:t>
            </a:fld>
            <a:endParaRPr b="1" dirty="0">
              <a:latin typeface="Aptos" panose="020B0004020202020204" pitchFamily="34" charset="0"/>
            </a:endParaRPr>
          </a:p>
        </p:txBody>
      </p:sp>
      <p:sp>
        <p:nvSpPr>
          <p:cNvPr id="619" name="PIRÂMIDE ETÁRIA NO BRASIL"/>
          <p:cNvSpPr txBox="1"/>
          <p:nvPr/>
        </p:nvSpPr>
        <p:spPr>
          <a:xfrm>
            <a:off x="1012823" y="762000"/>
            <a:ext cx="7673507" cy="13234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O PREVCOM MULTI ESTÁ PRONTO</a:t>
            </a:r>
          </a:p>
          <a:p>
            <a: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PARA O SEU MUNICÍPIO</a:t>
            </a:r>
          </a:p>
        </p:txBody>
      </p:sp>
      <p:pic>
        <p:nvPicPr>
          <p:cNvPr id="620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621" name="Modalidade de Contribuição Definida (CD). A contratação de benefícios de risco adicionais é opcional e feita junto à seguradora parceira.…"/>
          <p:cNvSpPr txBox="1"/>
          <p:nvPr/>
        </p:nvSpPr>
        <p:spPr>
          <a:xfrm>
            <a:off x="1259417" y="2426493"/>
            <a:ext cx="12594167" cy="55087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336" tIns="28336" rIns="28336" bIns="28336">
            <a:normAutofit/>
          </a:bodyPr>
          <a:lstStyle/>
          <a:p>
            <a:pPr defTabSz="283372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Ao </a:t>
            </a:r>
            <a:r>
              <a:rPr dirty="0" err="1"/>
              <a:t>aderir</a:t>
            </a:r>
            <a:r>
              <a:rPr dirty="0"/>
              <a:t> </a:t>
            </a:r>
            <a:r>
              <a:rPr dirty="0" err="1"/>
              <a:t>ao</a:t>
            </a:r>
            <a:r>
              <a:rPr dirty="0"/>
              <a:t> plano </a:t>
            </a:r>
            <a:r>
              <a:rPr dirty="0" err="1"/>
              <a:t>multipatrocinado</a:t>
            </a:r>
            <a:r>
              <a:rPr dirty="0"/>
              <a:t>, </a:t>
            </a:r>
            <a:r>
              <a:rPr dirty="0" err="1"/>
              <a:t>você</a:t>
            </a:r>
            <a:r>
              <a:rPr dirty="0"/>
              <a:t> </a:t>
            </a:r>
            <a:r>
              <a:rPr dirty="0" err="1"/>
              <a:t>conta</a:t>
            </a:r>
            <a:r>
              <a:rPr dirty="0"/>
              <a:t> com </a:t>
            </a:r>
            <a:r>
              <a:rPr dirty="0" err="1"/>
              <a:t>uma</a:t>
            </a:r>
            <a:br>
              <a:rPr dirty="0"/>
            </a:br>
            <a:r>
              <a:rPr dirty="0" err="1"/>
              <a:t>estrutura</a:t>
            </a:r>
            <a:r>
              <a:rPr dirty="0"/>
              <a:t> </a:t>
            </a:r>
            <a:r>
              <a:rPr dirty="0" err="1"/>
              <a:t>pronta</a:t>
            </a:r>
            <a:r>
              <a:rPr dirty="0"/>
              <a:t> de </a:t>
            </a:r>
            <a:r>
              <a:rPr dirty="0" err="1"/>
              <a:t>comunicação</a:t>
            </a:r>
            <a:r>
              <a:rPr dirty="0"/>
              <a:t> e </a:t>
            </a:r>
            <a:r>
              <a:rPr dirty="0" err="1"/>
              <a:t>relacionamento</a:t>
            </a:r>
            <a:r>
              <a:rPr dirty="0"/>
              <a:t>:</a:t>
            </a:r>
            <a:endParaRPr sz="3600" dirty="0"/>
          </a:p>
          <a:p>
            <a:pPr defTabSz="283372">
              <a:spcBef>
                <a:spcPts val="1800"/>
              </a:spcBef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Prospecção</a:t>
            </a: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  <a:t> de </a:t>
            </a: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participantes</a:t>
            </a:r>
            <a:r>
              <a:rPr dirty="0">
                <a:solidFill>
                  <a:srgbClr val="4396AD"/>
                </a:solidFill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com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atendimentos</a:t>
            </a:r>
            <a:br>
              <a:rPr dirty="0">
                <a:latin typeface="Aptos Display"/>
                <a:ea typeface="Aptos Display"/>
                <a:cs typeface="Aptos Display"/>
                <a:sym typeface="Aptos Display"/>
              </a:rPr>
            </a:b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personalizados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profissionais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capacitados</a:t>
            </a:r>
            <a:endParaRPr dirty="0">
              <a:latin typeface="Aptos Display"/>
              <a:ea typeface="Aptos Display"/>
              <a:cs typeface="Aptos Display"/>
              <a:sym typeface="Aptos Display"/>
            </a:endParaRPr>
          </a:p>
          <a:p>
            <a:pPr defTabSz="283372">
              <a:spcBef>
                <a:spcPts val="1800"/>
              </a:spcBef>
              <a:defRPr sz="2200">
                <a:solidFill>
                  <a:srgbClr val="4396AD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lang="pt-BR" b="1" dirty="0">
                <a:latin typeface="Aptos" panose="020B0004020202020204" pitchFamily="34" charset="0"/>
              </a:rPr>
              <a:t>Palestras nos órgãos</a:t>
            </a:r>
          </a:p>
          <a:p>
            <a:pPr defTabSz="283372">
              <a:spcBef>
                <a:spcPts val="1800"/>
              </a:spcBef>
              <a:defRPr sz="2200">
                <a:solidFill>
                  <a:srgbClr val="4396AD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lang="pt-BR" b="1" dirty="0">
                <a:latin typeface="Aptos" panose="020B0004020202020204" pitchFamily="34" charset="0"/>
              </a:rPr>
              <a:t>Suporte aos </a:t>
            </a:r>
            <a:r>
              <a:rPr lang="pt-BR" b="1" dirty="0" err="1">
                <a:latin typeface="Aptos" panose="020B0004020202020204" pitchFamily="34" charset="0"/>
              </a:rPr>
              <a:t>RHs</a:t>
            </a:r>
            <a:r>
              <a:rPr lang="pt-BR" b="1" dirty="0">
                <a:latin typeface="Aptos" panose="020B0004020202020204" pitchFamily="34" charset="0"/>
              </a:rPr>
              <a:t> </a:t>
            </a:r>
            <a:endParaRPr lang="pt-BR" sz="3600" b="1" dirty="0">
              <a:latin typeface="Aptos" panose="020B0004020202020204" pitchFamily="34" charset="0"/>
            </a:endParaRPr>
          </a:p>
          <a:p>
            <a:pPr defTabSz="283372">
              <a:spcBef>
                <a:spcPts val="1800"/>
              </a:spcBef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lang="pt-BR" b="1" dirty="0">
                <a:solidFill>
                  <a:srgbClr val="4396AD"/>
                </a:solidFill>
                <a:latin typeface="Aptos" panose="020B0004020202020204" pitchFamily="34" charset="0"/>
              </a:rPr>
              <a:t>Materiais de comunicação</a:t>
            </a:r>
            <a:r>
              <a:rPr b="1" dirty="0">
                <a:latin typeface="Aptos" panose="020B0004020202020204" pitchFamily="34" charset="0"/>
                <a:ea typeface="Aptos Display"/>
                <a:cs typeface="Aptos Display"/>
                <a:sym typeface="Aptos Display"/>
              </a:rPr>
              <a:t> 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(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folhetos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,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cartilhas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,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vídeos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)</a:t>
            </a:r>
            <a:endParaRPr sz="3600" dirty="0"/>
          </a:p>
          <a:p>
            <a:pPr defTabSz="283372">
              <a:spcBef>
                <a:spcPts val="1800"/>
              </a:spcBef>
              <a:defRPr sz="2200">
                <a:solidFill>
                  <a:srgbClr val="4396AD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App</a:t>
            </a:r>
            <a:endParaRPr sz="3600" b="1" dirty="0">
              <a:latin typeface="Aptos" panose="020B0004020202020204" pitchFamily="34" charset="0"/>
            </a:endParaRPr>
          </a:p>
          <a:p>
            <a:pPr defTabSz="283372">
              <a:spcBef>
                <a:spcPts val="1800"/>
              </a:spcBef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solidFill>
                  <a:srgbClr val="4396AD"/>
                </a:solidFill>
                <a:latin typeface="Aptos" panose="020B0004020202020204" pitchFamily="34" charset="0"/>
              </a:rPr>
              <a:t>Site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com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área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restrita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para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acompanhamento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do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patrimônio</a:t>
            </a:r>
            <a:endParaRPr dirty="0">
              <a:latin typeface="Aptos Display"/>
              <a:ea typeface="Aptos Display"/>
              <a:cs typeface="Aptos Display"/>
              <a:sym typeface="Aptos Display"/>
            </a:endParaRPr>
          </a:p>
          <a:p>
            <a:pPr defTabSz="283372">
              <a:spcBef>
                <a:spcPts val="1800"/>
              </a:spcBef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 err="1">
                <a:solidFill>
                  <a:srgbClr val="4396AD"/>
                </a:solidFill>
                <a:latin typeface="Aptos" panose="020B0004020202020204" pitchFamily="34" charset="0"/>
              </a:rPr>
              <a:t>Simulador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de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benefícios</a:t>
            </a:r>
            <a:endParaRPr dirty="0">
              <a:latin typeface="Aptos Display"/>
              <a:ea typeface="Aptos Display"/>
              <a:cs typeface="Aptos Display"/>
              <a:sym typeface="Aptos Display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113000" cy="9067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70" y="9910456"/>
            <a:ext cx="7239001" cy="6540504"/>
          </a:xfrm>
          <a:prstGeom prst="rect">
            <a:avLst/>
          </a:prstGeom>
          <a:ln w="12700">
            <a:miter lim="400000"/>
          </a:ln>
        </p:spPr>
      </p:pic>
      <p:sp>
        <p:nvSpPr>
          <p:cNvPr id="30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474327" y="8441604"/>
            <a:ext cx="273068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2</a:t>
            </a:fld>
            <a:endParaRPr b="1" dirty="0">
              <a:latin typeface="Aptos" panose="020B0004020202020204" pitchFamily="34" charset="0"/>
            </a:endParaRPr>
          </a:p>
        </p:txBody>
      </p:sp>
      <p:sp>
        <p:nvSpPr>
          <p:cNvPr id="301" name="PIRÂMIDE ETÁRIA NO BRASIL"/>
          <p:cNvSpPr txBox="1"/>
          <p:nvPr/>
        </p:nvSpPr>
        <p:spPr>
          <a:xfrm>
            <a:off x="889799" y="6395777"/>
            <a:ext cx="13182639" cy="19674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80000"/>
              </a:lnSpc>
              <a:defRPr sz="9000" spc="-177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PREVIDÊNCIA</a:t>
            </a:r>
            <a:br>
              <a:rPr b="1" dirty="0">
                <a:latin typeface="Aptos" panose="020B0004020202020204" pitchFamily="34" charset="0"/>
              </a:rPr>
            </a:br>
            <a:r>
              <a:rPr sz="6000" b="1" spc="-116" dirty="0">
                <a:latin typeface="Aptos" panose="020B0004020202020204" pitchFamily="34" charset="0"/>
              </a:rPr>
              <a:t>é </a:t>
            </a:r>
            <a:r>
              <a:rPr sz="6000" b="1" spc="-116" dirty="0" err="1">
                <a:latin typeface="Aptos" panose="020B0004020202020204" pitchFamily="34" charset="0"/>
              </a:rPr>
              <a:t>coisa</a:t>
            </a:r>
            <a:r>
              <a:rPr sz="6000" b="1" spc="-116" dirty="0">
                <a:latin typeface="Aptos" panose="020B0004020202020204" pitchFamily="34" charset="0"/>
              </a:rPr>
              <a:t> de </a:t>
            </a:r>
            <a:r>
              <a:rPr sz="6000" b="1" spc="-116" dirty="0" err="1">
                <a:latin typeface="Aptos" panose="020B0004020202020204" pitchFamily="34" charset="0"/>
              </a:rPr>
              <a:t>gente</a:t>
            </a:r>
            <a:r>
              <a:rPr sz="6000" b="1" spc="-116" dirty="0">
                <a:latin typeface="Aptos" panose="020B0004020202020204" pitchFamily="34" charset="0"/>
              </a:rPr>
              <a:t> </a:t>
            </a:r>
            <a:r>
              <a:rPr sz="6000" b="1" u="sng" spc="-116" dirty="0" err="1">
                <a:latin typeface="Aptos" panose="020B0004020202020204" pitchFamily="34" charset="0"/>
              </a:rPr>
              <a:t>jovem</a:t>
            </a:r>
            <a:r>
              <a:rPr sz="6000" b="1" spc="-116" dirty="0">
                <a:latin typeface="Aptos" panose="020B0004020202020204" pitchFamily="34" charset="0"/>
              </a:rPr>
              <a:t>.</a:t>
            </a:r>
          </a:p>
        </p:txBody>
      </p:sp>
      <p:pic>
        <p:nvPicPr>
          <p:cNvPr id="302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Prospecção dos RPs…"/>
          <p:cNvSpPr txBox="1"/>
          <p:nvPr/>
        </p:nvSpPr>
        <p:spPr>
          <a:xfrm>
            <a:off x="6422023" y="8472636"/>
            <a:ext cx="7807161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/>
          <a:p>
            <a:pPr algn="r" defTabSz="457200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Foto: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Brooke Cagle //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Unsplash</a:t>
            </a:r>
            <a:endParaRPr dirty="0">
              <a:latin typeface="Aptos Display"/>
              <a:ea typeface="Aptos Display"/>
              <a:cs typeface="Aptos Display"/>
              <a:sym typeface="Aptos Display"/>
            </a:endParaRP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5103D447-6AD0-BF46-1F12-C9FBAECEA438}"/>
              </a:ext>
            </a:extLst>
          </p:cNvPr>
          <p:cNvGrpSpPr/>
          <p:nvPr/>
        </p:nvGrpSpPr>
        <p:grpSpPr>
          <a:xfrm>
            <a:off x="-3957632" y="411956"/>
            <a:ext cx="3394975" cy="3394975"/>
            <a:chOff x="314331" y="283369"/>
            <a:chExt cx="3394975" cy="3394975"/>
          </a:xfrm>
        </p:grpSpPr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E17DD7CF-4290-0461-6041-488A7005B80F}"/>
                </a:ext>
              </a:extLst>
            </p:cNvPr>
            <p:cNvSpPr/>
            <p:nvPr/>
          </p:nvSpPr>
          <p:spPr>
            <a:xfrm>
              <a:off x="314331" y="283369"/>
              <a:ext cx="3394975" cy="3394975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</p:spPr>
          <p:txBody>
            <a:bodyPr/>
            <a:lstStyle/>
            <a:p>
              <a:endParaRPr lang="pt-BR" dirty="0"/>
            </a:p>
          </p:txBody>
        </p:sp>
        <p:grpSp>
          <p:nvGrpSpPr>
            <p:cNvPr id="5" name="Group 12">
              <a:extLst>
                <a:ext uri="{FF2B5EF4-FFF2-40B4-BE49-F238E27FC236}">
                  <a16:creationId xmlns:a16="http://schemas.microsoft.com/office/drawing/2014/main" id="{757C175A-ADD5-F4ED-8D97-1056F4E3A5D5}"/>
                </a:ext>
              </a:extLst>
            </p:cNvPr>
            <p:cNvGrpSpPr/>
            <p:nvPr/>
          </p:nvGrpSpPr>
          <p:grpSpPr>
            <a:xfrm>
              <a:off x="630637" y="837493"/>
              <a:ext cx="2825553" cy="2166517"/>
              <a:chOff x="0" y="0"/>
              <a:chExt cx="4558876" cy="3495556"/>
            </a:xfrm>
          </p:grpSpPr>
          <p:sp>
            <p:nvSpPr>
              <p:cNvPr id="6" name="TextBox 13">
                <a:extLst>
                  <a:ext uri="{FF2B5EF4-FFF2-40B4-BE49-F238E27FC236}">
                    <a16:creationId xmlns:a16="http://schemas.microsoft.com/office/drawing/2014/main" id="{102C3C72-E0A5-2EB9-022C-311FFDDBE768}"/>
                  </a:ext>
                </a:extLst>
              </p:cNvPr>
              <p:cNvSpPr txBox="1"/>
              <p:nvPr/>
            </p:nvSpPr>
            <p:spPr>
              <a:xfrm>
                <a:off x="526908" y="3230093"/>
                <a:ext cx="3017676" cy="26546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algn="ctr">
                  <a:lnSpc>
                    <a:spcPts val="1435"/>
                  </a:lnSpc>
                </a:pPr>
                <a:r>
                  <a:rPr lang="en-US" sz="1025" dirty="0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ARMAÇÃO DOS BÚZIOS - RJ</a:t>
                </a:r>
              </a:p>
            </p:txBody>
          </p:sp>
          <p:sp>
            <p:nvSpPr>
              <p:cNvPr id="7" name="Freeform 14">
                <a:extLst>
                  <a:ext uri="{FF2B5EF4-FFF2-40B4-BE49-F238E27FC236}">
                    <a16:creationId xmlns:a16="http://schemas.microsoft.com/office/drawing/2014/main" id="{5AFD01E2-D0C7-C067-75BD-E7894692EC30}"/>
                  </a:ext>
                </a:extLst>
              </p:cNvPr>
              <p:cNvSpPr/>
              <p:nvPr/>
            </p:nvSpPr>
            <p:spPr>
              <a:xfrm>
                <a:off x="412791" y="2101901"/>
                <a:ext cx="3245909" cy="618484"/>
              </a:xfrm>
              <a:custGeom>
                <a:avLst/>
                <a:gdLst/>
                <a:ahLst/>
                <a:cxnLst/>
                <a:rect l="l" t="t" r="r" b="b"/>
                <a:pathLst>
                  <a:path w="3245909" h="618484">
                    <a:moveTo>
                      <a:pt x="0" y="0"/>
                    </a:moveTo>
                    <a:lnTo>
                      <a:pt x="3245908" y="0"/>
                    </a:lnTo>
                    <a:lnTo>
                      <a:pt x="3245908" y="618484"/>
                    </a:lnTo>
                    <a:lnTo>
                      <a:pt x="0" y="618484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-71630" t="-280043" r="-81277" b="-208395"/>
                </a:stretch>
              </a:blipFill>
            </p:spPr>
            <p:txBody>
              <a:bodyPr/>
              <a:lstStyle/>
              <a:p>
                <a:endParaRPr lang="pt-BR" sz="2231"/>
              </a:p>
            </p:txBody>
          </p:sp>
          <p:sp>
            <p:nvSpPr>
              <p:cNvPr id="8" name="Freeform 15">
                <a:extLst>
                  <a:ext uri="{FF2B5EF4-FFF2-40B4-BE49-F238E27FC236}">
                    <a16:creationId xmlns:a16="http://schemas.microsoft.com/office/drawing/2014/main" id="{0249FA61-7676-B7B6-E138-D3C00BC06568}"/>
                  </a:ext>
                </a:extLst>
              </p:cNvPr>
              <p:cNvSpPr/>
              <p:nvPr/>
            </p:nvSpPr>
            <p:spPr>
              <a:xfrm>
                <a:off x="412791" y="2688458"/>
                <a:ext cx="3245909" cy="534497"/>
              </a:xfrm>
              <a:custGeom>
                <a:avLst/>
                <a:gdLst/>
                <a:ahLst/>
                <a:cxnLst/>
                <a:rect l="l" t="t" r="r" b="b"/>
                <a:pathLst>
                  <a:path w="3245909" h="534497">
                    <a:moveTo>
                      <a:pt x="0" y="0"/>
                    </a:moveTo>
                    <a:lnTo>
                      <a:pt x="3245908" y="0"/>
                    </a:lnTo>
                    <a:lnTo>
                      <a:pt x="3245908" y="534497"/>
                    </a:lnTo>
                    <a:lnTo>
                      <a:pt x="0" y="534497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-71630" t="-433787" r="-81277" b="-147114"/>
                </a:stretch>
              </a:blipFill>
            </p:spPr>
            <p:txBody>
              <a:bodyPr/>
              <a:lstStyle/>
              <a:p>
                <a:endParaRPr lang="pt-BR" sz="2231"/>
              </a:p>
            </p:txBody>
          </p:sp>
          <p:sp>
            <p:nvSpPr>
              <p:cNvPr id="9" name="Freeform 16">
                <a:extLst>
                  <a:ext uri="{FF2B5EF4-FFF2-40B4-BE49-F238E27FC236}">
                    <a16:creationId xmlns:a16="http://schemas.microsoft.com/office/drawing/2014/main" id="{EB84AF92-C797-3479-EB84-FC7C664F3A88}"/>
                  </a:ext>
                </a:extLst>
              </p:cNvPr>
              <p:cNvSpPr/>
              <p:nvPr/>
            </p:nvSpPr>
            <p:spPr>
              <a:xfrm>
                <a:off x="0" y="0"/>
                <a:ext cx="4558876" cy="2318581"/>
              </a:xfrm>
              <a:custGeom>
                <a:avLst/>
                <a:gdLst/>
                <a:ahLst/>
                <a:cxnLst/>
                <a:rect l="l" t="t" r="r" b="b"/>
                <a:pathLst>
                  <a:path w="4558876" h="2318581">
                    <a:moveTo>
                      <a:pt x="0" y="0"/>
                    </a:moveTo>
                    <a:lnTo>
                      <a:pt x="4558876" y="0"/>
                    </a:lnTo>
                    <a:lnTo>
                      <a:pt x="4558876" y="2318581"/>
                    </a:lnTo>
                    <a:lnTo>
                      <a:pt x="0" y="2318581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6"/>
                <a:stretch>
                  <a:fillRect b="-5193"/>
                </a:stretch>
              </a:blipFill>
            </p:spPr>
            <p:txBody>
              <a:bodyPr/>
              <a:lstStyle/>
              <a:p>
                <a:endParaRPr lang="pt-BR" sz="2231" dirty="0"/>
              </a:p>
            </p:txBody>
          </p:sp>
          <p:sp>
            <p:nvSpPr>
              <p:cNvPr id="10" name="TextBox 17">
                <a:extLst>
                  <a:ext uri="{FF2B5EF4-FFF2-40B4-BE49-F238E27FC236}">
                    <a16:creationId xmlns:a16="http://schemas.microsoft.com/office/drawing/2014/main" id="{47C85A0C-FD1A-271E-6DD4-554B232E9594}"/>
                  </a:ext>
                </a:extLst>
              </p:cNvPr>
              <p:cNvSpPr txBox="1"/>
              <p:nvPr/>
            </p:nvSpPr>
            <p:spPr>
              <a:xfrm>
                <a:off x="552499" y="1322799"/>
                <a:ext cx="1297265" cy="641830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>
                  <a:lnSpc>
                    <a:spcPts val="3396"/>
                  </a:lnSpc>
                </a:pPr>
                <a:r>
                  <a:rPr lang="en-US" sz="2425" spc="43">
                    <a:solidFill>
                      <a:srgbClr val="0EFEC1"/>
                    </a:solidFill>
                    <a:latin typeface="Open Sans Extra Bold"/>
                    <a:ea typeface="Open Sans Extra Bold"/>
                    <a:cs typeface="Open Sans Extra Bold"/>
                    <a:sym typeface="Open Sans Extra Bold"/>
                  </a:rPr>
                  <a:t>XVIII</a:t>
                </a:r>
              </a:p>
            </p:txBody>
          </p:sp>
        </p:grpSp>
      </p:grp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984807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chemeClr val="accent2">
                    <a:satOff val="-4966"/>
                    <a:lumOff val="-10549"/>
                  </a:schemeClr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624" name="PREVCOM_marcaBRANCA_190115.png" descr="PREVCOM_marcaBRANCA_190115.png"/>
          <p:cNvPicPr>
            <a:picLocks noChangeAspect="1"/>
          </p:cNvPicPr>
          <p:nvPr/>
        </p:nvPicPr>
        <p:blipFill>
          <a:blip r:embed="rId2">
            <a:alphaModFix amt="10000"/>
          </a:blip>
          <a:srcRect b="46061"/>
          <a:stretch>
            <a:fillRect/>
          </a:stretch>
        </p:blipFill>
        <p:spPr>
          <a:xfrm>
            <a:off x="2730500" y="5841998"/>
            <a:ext cx="15748000" cy="3362319"/>
          </a:xfrm>
          <a:prstGeom prst="rect">
            <a:avLst/>
          </a:prstGeom>
          <a:ln w="12700">
            <a:miter lim="400000"/>
          </a:ln>
        </p:spPr>
      </p:pic>
      <p:sp>
        <p:nvSpPr>
          <p:cNvPr id="62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52212" y="8441607"/>
            <a:ext cx="395182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20</a:t>
            </a:fld>
            <a:endParaRPr b="1">
              <a:latin typeface="Aptos" panose="020B0004020202020204" pitchFamily="34" charset="0"/>
            </a:endParaRPr>
          </a:p>
        </p:txBody>
      </p:sp>
      <p:pic>
        <p:nvPicPr>
          <p:cNvPr id="62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627" name="PIRÂMIDE ETÁRIA NO BRASIL"/>
          <p:cNvSpPr txBox="1"/>
          <p:nvPr/>
        </p:nvSpPr>
        <p:spPr>
          <a:xfrm>
            <a:off x="2035735" y="2385871"/>
            <a:ext cx="4021893" cy="764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lnSpc>
                <a:spcPct val="90000"/>
              </a:lnSpc>
              <a:defRPr sz="4400" spc="-86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r>
              <a:rPr dirty="0"/>
              <a:t>Panorama do RPC</a:t>
            </a:r>
          </a:p>
        </p:txBody>
      </p:sp>
      <p:sp>
        <p:nvSpPr>
          <p:cNvPr id="628" name="PIRÂMIDE ETÁRIA NO BRASIL"/>
          <p:cNvSpPr txBox="1"/>
          <p:nvPr/>
        </p:nvSpPr>
        <p:spPr>
          <a:xfrm>
            <a:off x="2035734" y="3476195"/>
            <a:ext cx="6103399" cy="13703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lnSpc>
                <a:spcPct val="90000"/>
              </a:lnSpc>
              <a:defRPr sz="4400" spc="-86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Procedimentos e</a:t>
            </a:r>
          </a:p>
          <a:p>
            <a:pPr>
              <a:lnSpc>
                <a:spcPct val="90000"/>
              </a:lnSpc>
              <a:defRPr sz="4400" spc="-86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recomendações para o ente</a:t>
            </a:r>
          </a:p>
        </p:txBody>
      </p:sp>
      <p:sp>
        <p:nvSpPr>
          <p:cNvPr id="629" name="PIRÂMIDE ETÁRIA NO BRASIL"/>
          <p:cNvSpPr txBox="1"/>
          <p:nvPr/>
        </p:nvSpPr>
        <p:spPr>
          <a:xfrm>
            <a:off x="2035733" y="5175915"/>
            <a:ext cx="6765367" cy="19761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90000"/>
              </a:lnSpc>
              <a:defRPr sz="4400" spc="-86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Acompanhamento </a:t>
            </a:r>
          </a:p>
          <a:p>
            <a:pPr>
              <a:lnSpc>
                <a:spcPct val="90000"/>
              </a:lnSpc>
              <a:defRPr sz="4400" spc="-86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após a implementação</a:t>
            </a:r>
          </a:p>
        </p:txBody>
      </p:sp>
      <p:sp>
        <p:nvSpPr>
          <p:cNvPr id="630" name="SITUAÇÕES DOS MUNICÍPIOS"/>
          <p:cNvSpPr txBox="1"/>
          <p:nvPr/>
        </p:nvSpPr>
        <p:spPr>
          <a:xfrm>
            <a:off x="1012825" y="762000"/>
            <a:ext cx="9675273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>
                <a:latin typeface="Aptos" panose="020B0004020202020204" pitchFamily="34" charset="0"/>
              </a:rPr>
              <a:t>ORIENTAÇÕES PARA IMPLEMENTAR O RPC</a:t>
            </a:r>
          </a:p>
        </p:txBody>
      </p:sp>
      <p:sp>
        <p:nvSpPr>
          <p:cNvPr id="631" name="PIRÂMIDE ETÁRIA NO BRASIL"/>
          <p:cNvSpPr txBox="1"/>
          <p:nvPr/>
        </p:nvSpPr>
        <p:spPr>
          <a:xfrm>
            <a:off x="9859801" y="3040176"/>
            <a:ext cx="4501874" cy="929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r">
              <a:defRPr sz="1800" spc="-34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Para </a:t>
            </a:r>
            <a:r>
              <a:rPr dirty="0" err="1"/>
              <a:t>mais</a:t>
            </a:r>
            <a:r>
              <a:rPr dirty="0"/>
              <a:t> </a:t>
            </a:r>
            <a:r>
              <a:rPr dirty="0" err="1"/>
              <a:t>informações</a:t>
            </a:r>
            <a:r>
              <a:rPr dirty="0"/>
              <a:t>, </a:t>
            </a:r>
            <a:r>
              <a:rPr dirty="0" err="1"/>
              <a:t>acesse</a:t>
            </a:r>
            <a:r>
              <a:rPr dirty="0"/>
              <a:t> o</a:t>
            </a:r>
            <a:br>
              <a:rPr b="1" dirty="0">
                <a:latin typeface="Aptos" panose="020B0004020202020204" pitchFamily="34" charset="0"/>
              </a:rPr>
            </a:br>
            <a:r>
              <a:rPr b="1" dirty="0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Guia de </a:t>
            </a:r>
            <a:r>
              <a:rPr b="1" dirty="0" err="1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Previdência</a:t>
            </a:r>
            <a:r>
              <a:rPr b="1" dirty="0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 </a:t>
            </a:r>
            <a:r>
              <a:rPr b="1" dirty="0" err="1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Complementar</a:t>
            </a:r>
            <a:br>
              <a:rPr b="1" dirty="0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</a:br>
            <a:r>
              <a:rPr b="1" dirty="0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para </a:t>
            </a:r>
            <a:r>
              <a:rPr b="1" dirty="0" err="1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Entes</a:t>
            </a:r>
            <a:r>
              <a:rPr b="1" dirty="0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 </a:t>
            </a:r>
            <a:r>
              <a:rPr b="1" dirty="0" err="1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Federativos</a:t>
            </a:r>
            <a:r>
              <a:rPr b="1" dirty="0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:</a:t>
            </a:r>
          </a:p>
        </p:txBody>
      </p:sp>
      <p:pic>
        <p:nvPicPr>
          <p:cNvPr id="632" name="Screenshot 2024-09-13 at 12.12.51.png" descr="Screenshot 2024-09-13 at 12.12.51.png"/>
          <p:cNvPicPr>
            <a:picLocks noChangeAspect="1"/>
          </p:cNvPicPr>
          <p:nvPr/>
        </p:nvPicPr>
        <p:blipFill>
          <a:blip r:embed="rId4"/>
          <a:srcRect l="29679" t="10879" r="37645" b="4459"/>
          <a:stretch>
            <a:fillRect/>
          </a:stretch>
        </p:blipFill>
        <p:spPr>
          <a:xfrm>
            <a:off x="11817084" y="4187366"/>
            <a:ext cx="2540003" cy="4113436"/>
          </a:xfrm>
          <a:prstGeom prst="rect">
            <a:avLst/>
          </a:prstGeom>
          <a:ln w="12700">
            <a:miter lim="400000"/>
          </a:ln>
        </p:spPr>
      </p:pic>
      <p:pic>
        <p:nvPicPr>
          <p:cNvPr id="633" name="pasted-movie.png" descr="pasted-movi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36770" y="5763464"/>
            <a:ext cx="2286002" cy="2286003"/>
          </a:xfrm>
          <a:prstGeom prst="rect">
            <a:avLst/>
          </a:prstGeom>
          <a:ln w="63500">
            <a:solidFill>
              <a:srgbClr val="000000"/>
            </a:solidFill>
            <a:miter lim="400000"/>
          </a:ln>
        </p:spPr>
      </p:pic>
      <p:sp>
        <p:nvSpPr>
          <p:cNvPr id="634" name="PEA…"/>
          <p:cNvSpPr txBox="1"/>
          <p:nvPr/>
        </p:nvSpPr>
        <p:spPr>
          <a:xfrm>
            <a:off x="784995" y="1375460"/>
            <a:ext cx="1117368" cy="211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>
              <a:defRPr sz="13000" spc="-260">
                <a:solidFill>
                  <a:srgbClr val="B87C51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>
                <a:latin typeface="Aptos" panose="020B0004020202020204" pitchFamily="34" charset="0"/>
              </a:rPr>
              <a:t>1</a:t>
            </a:r>
          </a:p>
        </p:txBody>
      </p:sp>
      <p:sp>
        <p:nvSpPr>
          <p:cNvPr id="635" name="PEA…"/>
          <p:cNvSpPr txBox="1"/>
          <p:nvPr/>
        </p:nvSpPr>
        <p:spPr>
          <a:xfrm>
            <a:off x="784995" y="3065285"/>
            <a:ext cx="1117368" cy="211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>
              <a:defRPr sz="13000" spc="-260">
                <a:solidFill>
                  <a:srgbClr val="B87C51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2</a:t>
            </a:r>
          </a:p>
        </p:txBody>
      </p:sp>
      <p:sp>
        <p:nvSpPr>
          <p:cNvPr id="636" name="PEA…"/>
          <p:cNvSpPr txBox="1"/>
          <p:nvPr/>
        </p:nvSpPr>
        <p:spPr>
          <a:xfrm>
            <a:off x="784995" y="4755110"/>
            <a:ext cx="1117368" cy="211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>
              <a:defRPr sz="13000" spc="-260">
                <a:solidFill>
                  <a:srgbClr val="B87C51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3</a:t>
            </a:r>
          </a:p>
        </p:txBody>
      </p:sp>
      <p:sp>
        <p:nvSpPr>
          <p:cNvPr id="637" name="PIRÂMIDE ETÁRIA NO BRASIL"/>
          <p:cNvSpPr txBox="1"/>
          <p:nvPr/>
        </p:nvSpPr>
        <p:spPr>
          <a:xfrm>
            <a:off x="2035734" y="7191564"/>
            <a:ext cx="6383883" cy="764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lnSpc>
                <a:spcPct val="90000"/>
              </a:lnSpc>
              <a:defRPr sz="4400" spc="-86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r>
              <a:t>Modelos e minutas em anexo</a:t>
            </a:r>
          </a:p>
        </p:txBody>
      </p:sp>
      <p:sp>
        <p:nvSpPr>
          <p:cNvPr id="638" name="PEA…"/>
          <p:cNvSpPr txBox="1"/>
          <p:nvPr/>
        </p:nvSpPr>
        <p:spPr>
          <a:xfrm>
            <a:off x="784995" y="6317934"/>
            <a:ext cx="1117368" cy="211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>
              <a:defRPr sz="13000" spc="-260">
                <a:solidFill>
                  <a:srgbClr val="B87C51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4</a:t>
            </a: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641" name="Image" descr="Image"/>
          <p:cNvPicPr>
            <a:picLocks noChangeAspect="1"/>
          </p:cNvPicPr>
          <p:nvPr/>
        </p:nvPicPr>
        <p:blipFill>
          <a:blip r:embed="rId2">
            <a:alphaModFix amt="30000"/>
          </a:blip>
          <a:srcRect l="12926" t="2715" r="27756" b="12113"/>
          <a:stretch>
            <a:fillRect/>
          </a:stretch>
        </p:blipFill>
        <p:spPr>
          <a:xfrm>
            <a:off x="10921999" y="-3"/>
            <a:ext cx="4191004" cy="9067804"/>
          </a:xfrm>
          <a:prstGeom prst="rect">
            <a:avLst/>
          </a:prstGeom>
          <a:ln w="12700">
            <a:miter lim="400000"/>
          </a:ln>
        </p:spPr>
      </p:pic>
      <p:pic>
        <p:nvPicPr>
          <p:cNvPr id="642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45" name="Group"/>
          <p:cNvGrpSpPr/>
          <p:nvPr/>
        </p:nvGrpSpPr>
        <p:grpSpPr>
          <a:xfrm>
            <a:off x="2670751" y="2602705"/>
            <a:ext cx="5715006" cy="2884642"/>
            <a:chOff x="-1" y="0"/>
            <a:chExt cx="5715005" cy="2884641"/>
          </a:xfrm>
        </p:grpSpPr>
        <p:pic>
          <p:nvPicPr>
            <p:cNvPr id="643" name="PREVCOM_marcaBRANCA_190115.png" descr="PREVCOM_marcaBRANCA_190115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0"/>
              <a:ext cx="5715005" cy="226219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44" name="PIRÂMIDE ETÁRIA NO BRASIL"/>
            <p:cNvSpPr txBox="1"/>
            <p:nvPr/>
          </p:nvSpPr>
          <p:spPr>
            <a:xfrm>
              <a:off x="250699" y="2361425"/>
              <a:ext cx="5213602" cy="523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t">
              <a:spAutoFit/>
            </a:bodyPr>
            <a:lstStyle/>
            <a:p>
              <a:pPr algn="ctr">
                <a:defRPr sz="2800" spc="-55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rPr b="1" dirty="0">
                  <a:latin typeface="Aptos" panose="020B0004020202020204" pitchFamily="34" charset="0"/>
                </a:rPr>
                <a:t>prevcom.com.br/</a:t>
              </a:r>
              <a:r>
                <a:rPr b="1" dirty="0" err="1">
                  <a:solidFill>
                    <a:srgbClr val="B22C27"/>
                  </a:solidFill>
                  <a:latin typeface="Aptos" panose="020B0004020202020204" pitchFamily="34" charset="0"/>
                </a:rPr>
                <a:t>comocontratar</a:t>
              </a:r>
              <a:endParaRPr b="1" dirty="0">
                <a:solidFill>
                  <a:srgbClr val="B22C27"/>
                </a:solidFill>
                <a:latin typeface="Aptos" panose="020B0004020202020204" pitchFamily="34" charset="0"/>
              </a:endParaRPr>
            </a:p>
          </p:txBody>
        </p:sp>
      </p:grpSp>
      <p:sp>
        <p:nvSpPr>
          <p:cNvPr id="646" name="Line"/>
          <p:cNvSpPr/>
          <p:nvPr/>
        </p:nvSpPr>
        <p:spPr>
          <a:xfrm flipV="1">
            <a:off x="10921999" y="888998"/>
            <a:ext cx="4" cy="7289802"/>
          </a:xfrm>
          <a:prstGeom prst="line">
            <a:avLst/>
          </a:prstGeom>
          <a:ln w="25400"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pSp>
        <p:nvGrpSpPr>
          <p:cNvPr id="652" name="Group"/>
          <p:cNvGrpSpPr/>
          <p:nvPr/>
        </p:nvGrpSpPr>
        <p:grpSpPr>
          <a:xfrm>
            <a:off x="1819996" y="6009360"/>
            <a:ext cx="7206750" cy="981560"/>
            <a:chOff x="0" y="-1"/>
            <a:chExt cx="7206749" cy="981559"/>
          </a:xfrm>
        </p:grpSpPr>
        <p:pic>
          <p:nvPicPr>
            <p:cNvPr id="647" name="Image" descr="Image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52791" y="-2"/>
              <a:ext cx="5710931" cy="51352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48" name="@prevcomsp"/>
            <p:cNvSpPr txBox="1"/>
            <p:nvPr/>
          </p:nvSpPr>
          <p:spPr>
            <a:xfrm>
              <a:off x="-1" y="645008"/>
              <a:ext cx="2079912" cy="336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8575" tIns="28575" rIns="28575" bIns="28575" numCol="1" anchor="t">
              <a:spAutoFit/>
            </a:bodyPr>
            <a:lstStyle>
              <a:lvl1pPr algn="ctr" defTabSz="2438337">
                <a:defRPr sz="1800">
                  <a:solidFill>
                    <a:srgbClr val="FFFFFF"/>
                  </a:solidFill>
                  <a:latin typeface="Aptos Display"/>
                  <a:ea typeface="Aptos Display"/>
                  <a:cs typeface="Aptos Display"/>
                  <a:sym typeface="Aptos Display"/>
                </a:defRPr>
              </a:lvl1pPr>
            </a:lstStyle>
            <a:p>
              <a:r>
                <a:t>@prevcomsp</a:t>
              </a:r>
            </a:p>
          </p:txBody>
        </p:sp>
        <p:sp>
          <p:nvSpPr>
            <p:cNvPr id="649" name="@spprevcom"/>
            <p:cNvSpPr txBox="1"/>
            <p:nvPr/>
          </p:nvSpPr>
          <p:spPr>
            <a:xfrm>
              <a:off x="2000592" y="645008"/>
              <a:ext cx="1524712" cy="336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8575" tIns="28575" rIns="28575" bIns="28575" numCol="1" anchor="t">
              <a:spAutoFit/>
            </a:bodyPr>
            <a:lstStyle>
              <a:lvl1pPr algn="ctr" defTabSz="2438337">
                <a:defRPr sz="1800">
                  <a:solidFill>
                    <a:srgbClr val="FFFFFF"/>
                  </a:solidFill>
                  <a:latin typeface="Aptos Display"/>
                  <a:ea typeface="Aptos Display"/>
                  <a:cs typeface="Aptos Display"/>
                  <a:sym typeface="Aptos Display"/>
                </a:defRPr>
              </a:lvl1pPr>
            </a:lstStyle>
            <a:p>
              <a:r>
                <a:t>@prevcom</a:t>
              </a:r>
            </a:p>
          </p:txBody>
        </p:sp>
        <p:sp>
          <p:nvSpPr>
            <p:cNvPr id="650" name="@spprevcom"/>
            <p:cNvSpPr txBox="1"/>
            <p:nvPr/>
          </p:nvSpPr>
          <p:spPr>
            <a:xfrm>
              <a:off x="3611712" y="645008"/>
              <a:ext cx="1875453" cy="336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8575" tIns="28575" rIns="28575" bIns="28575" numCol="1" anchor="t">
              <a:spAutoFit/>
            </a:bodyPr>
            <a:lstStyle>
              <a:lvl1pPr algn="ctr" defTabSz="2438337">
                <a:defRPr sz="1800">
                  <a:solidFill>
                    <a:srgbClr val="FFFFFF"/>
                  </a:solidFill>
                  <a:latin typeface="Aptos Display"/>
                  <a:ea typeface="Aptos Display"/>
                  <a:cs typeface="Aptos Display"/>
                  <a:sym typeface="Aptos Display"/>
                </a:defRPr>
              </a:lvl1pPr>
            </a:lstStyle>
            <a:p>
              <a:r>
                <a:t>@spprevcom</a:t>
              </a:r>
            </a:p>
          </p:txBody>
        </p:sp>
        <p:sp>
          <p:nvSpPr>
            <p:cNvPr id="651" name="@prevcom"/>
            <p:cNvSpPr txBox="1"/>
            <p:nvPr/>
          </p:nvSpPr>
          <p:spPr>
            <a:xfrm>
              <a:off x="5491741" y="645008"/>
              <a:ext cx="1715008" cy="3365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8575" tIns="28575" rIns="28575" bIns="28575" numCol="1" anchor="t">
              <a:spAutoFit/>
            </a:bodyPr>
            <a:lstStyle>
              <a:lvl1pPr algn="ctr" defTabSz="2438337">
                <a:defRPr sz="1800">
                  <a:solidFill>
                    <a:srgbClr val="FFFFFF"/>
                  </a:solidFill>
                  <a:latin typeface="Aptos Display"/>
                  <a:ea typeface="Aptos Display"/>
                  <a:cs typeface="Aptos Display"/>
                  <a:sym typeface="Aptos Display"/>
                </a:defRPr>
              </a:lvl1pPr>
            </a:lstStyle>
            <a:p>
              <a:r>
                <a:t>@prevcom</a:t>
              </a:r>
            </a:p>
          </p:txBody>
        </p:sp>
      </p:grpSp>
      <p:sp>
        <p:nvSpPr>
          <p:cNvPr id="653" name="PIRÂMIDE ETÁRIA NO BRASIL"/>
          <p:cNvSpPr txBox="1"/>
          <p:nvPr/>
        </p:nvSpPr>
        <p:spPr>
          <a:xfrm>
            <a:off x="11875189" y="3529417"/>
            <a:ext cx="2279838" cy="929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800" spc="-34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O pai da previdência</a:t>
            </a:r>
            <a:br/>
            <a:r>
              <a:t>no Brasil tem um recado para você!</a:t>
            </a:r>
          </a:p>
        </p:txBody>
      </p:sp>
      <p:pic>
        <p:nvPicPr>
          <p:cNvPr id="654" name="bit.ly_prevcom_contratar.png" descr="bit.ly_prevcom_contratar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78457" y="4599778"/>
            <a:ext cx="2286002" cy="2286002"/>
          </a:xfrm>
          <a:prstGeom prst="rect">
            <a:avLst/>
          </a:prstGeom>
          <a:ln w="63500">
            <a:solidFill>
              <a:srgbClr val="000000"/>
            </a:solidFill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z"/>
          <p:cNvGrpSpPr/>
          <p:nvPr/>
        </p:nvGrpSpPr>
        <p:grpSpPr>
          <a:xfrm>
            <a:off x="0" y="0"/>
            <a:ext cx="15113000" cy="9067800"/>
            <a:chOff x="0" y="0"/>
            <a:chExt cx="15113000" cy="9067800"/>
          </a:xfrm>
        </p:grpSpPr>
        <p:sp>
          <p:nvSpPr>
            <p:cNvPr id="305" name="Rectangle"/>
            <p:cNvSpPr/>
            <p:nvPr/>
          </p:nvSpPr>
          <p:spPr>
            <a:xfrm>
              <a:off x="0" y="0"/>
              <a:ext cx="15113000" cy="9067800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306" name="z"/>
            <p:cNvSpPr txBox="1"/>
            <p:nvPr/>
          </p:nvSpPr>
          <p:spPr>
            <a:xfrm>
              <a:off x="0" y="4316470"/>
              <a:ext cx="15113000" cy="4348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+mn-lt"/>
                  <a:ea typeface="+mn-ea"/>
                  <a:cs typeface="+mn-cs"/>
                  <a:sym typeface="Calibri"/>
                </a:defRPr>
              </a:lvl1pPr>
            </a:lstStyle>
            <a:p>
              <a:r>
                <a:t>z</a:t>
              </a:r>
            </a:p>
          </p:txBody>
        </p:sp>
      </p:grpSp>
      <p:pic>
        <p:nvPicPr>
          <p:cNvPr id="308" name="PREVCOM_marcaBRANCA_190115.png" descr="PREVCOM_marcaBRANCA_190115.png"/>
          <p:cNvPicPr>
            <a:picLocks noChangeAspect="1"/>
          </p:cNvPicPr>
          <p:nvPr/>
        </p:nvPicPr>
        <p:blipFill>
          <a:blip r:embed="rId2">
            <a:alphaModFix amt="10000"/>
          </a:blip>
          <a:srcRect b="46061"/>
          <a:stretch>
            <a:fillRect/>
          </a:stretch>
        </p:blipFill>
        <p:spPr>
          <a:xfrm>
            <a:off x="2730500" y="5841997"/>
            <a:ext cx="15748000" cy="3362321"/>
          </a:xfrm>
          <a:prstGeom prst="rect">
            <a:avLst/>
          </a:prstGeom>
          <a:ln w="12700">
            <a:miter lim="400000"/>
          </a:ln>
        </p:spPr>
      </p:pic>
      <p:pic>
        <p:nvPicPr>
          <p:cNvPr id="30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70" y="9910456"/>
            <a:ext cx="7239001" cy="6540504"/>
          </a:xfrm>
          <a:prstGeom prst="rect">
            <a:avLst/>
          </a:prstGeom>
          <a:ln w="12700">
            <a:miter lim="400000"/>
          </a:ln>
        </p:spPr>
      </p:pic>
      <p:sp>
        <p:nvSpPr>
          <p:cNvPr id="31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474327" y="8441607"/>
            <a:ext cx="273068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3</a:t>
            </a:fld>
            <a:endParaRPr b="1" dirty="0">
              <a:latin typeface="Aptos" panose="020B0004020202020204" pitchFamily="34" charset="0"/>
            </a:endParaRPr>
          </a:p>
        </p:txBody>
      </p:sp>
      <p:sp>
        <p:nvSpPr>
          <p:cNvPr id="311" name="PIRÂMIDE ETÁRIA NO BRASIL"/>
          <p:cNvSpPr txBox="1"/>
          <p:nvPr/>
        </p:nvSpPr>
        <p:spPr>
          <a:xfrm>
            <a:off x="1012823" y="761999"/>
            <a:ext cx="6576476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>
                <a:latin typeface="Aptos" panose="020B0004020202020204" pitchFamily="34" charset="0"/>
              </a:rPr>
              <a:t>PIRÂMIDE ETÁRIA NO BRASIL</a:t>
            </a:r>
          </a:p>
        </p:txBody>
      </p:sp>
      <p:sp>
        <p:nvSpPr>
          <p:cNvPr id="312" name="Prospecção dos RPs…"/>
          <p:cNvSpPr txBox="1"/>
          <p:nvPr/>
        </p:nvSpPr>
        <p:spPr>
          <a:xfrm>
            <a:off x="8133181" y="8472636"/>
            <a:ext cx="6096004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/>
          <a:p>
            <a:pPr algn="r" defTabSz="457200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Fonte: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populationpyramid.net/pt/brasil/2024/</a:t>
            </a:r>
          </a:p>
        </p:txBody>
      </p:sp>
      <p:pic>
        <p:nvPicPr>
          <p:cNvPr id="31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14" name="piramide_brasil_transparente.png" descr="piramide_brasil_transparent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6694" y="1817004"/>
            <a:ext cx="6887593" cy="6223007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Prospecção dos RPs…"/>
          <p:cNvSpPr txBox="1"/>
          <p:nvPr/>
        </p:nvSpPr>
        <p:spPr>
          <a:xfrm>
            <a:off x="8632976" y="1508735"/>
            <a:ext cx="6096004" cy="184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457200">
              <a:defRPr sz="8000">
                <a:solidFill>
                  <a:srgbClr val="50B09C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2024</a:t>
            </a:r>
            <a:endParaRPr sz="3200" dirty="0"/>
          </a:p>
          <a:p>
            <a:pPr defTabSz="457200">
              <a:defRPr sz="3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População</a:t>
            </a:r>
            <a:r>
              <a:rPr dirty="0"/>
              <a:t>:</a:t>
            </a:r>
            <a:r>
              <a:rPr dirty="0">
                <a:latin typeface="Aptos Bold"/>
                <a:ea typeface="Aptos Bold"/>
                <a:cs typeface="Aptos Bold"/>
                <a:sym typeface="Aptos Bold"/>
              </a:rPr>
              <a:t> 217,5 </a:t>
            </a:r>
            <a:r>
              <a:rPr dirty="0" err="1">
                <a:latin typeface="Aptos Bold"/>
                <a:ea typeface="Aptos Bold"/>
                <a:cs typeface="Aptos Bold"/>
                <a:sym typeface="Aptos Bold"/>
              </a:rPr>
              <a:t>milhões</a:t>
            </a:r>
            <a:endParaRPr dirty="0">
              <a:latin typeface="Aptos Bold"/>
              <a:ea typeface="Aptos Bold"/>
              <a:cs typeface="Aptos Bold"/>
              <a:sym typeface="Aptos Bold"/>
            </a:endParaRPr>
          </a:p>
        </p:txBody>
      </p:sp>
      <p:graphicFrame>
        <p:nvGraphicFramePr>
          <p:cNvPr id="316" name="Tabela 1"/>
          <p:cNvGraphicFramePr/>
          <p:nvPr>
            <p:extLst>
              <p:ext uri="{D42A27DB-BD31-4B8C-83A1-F6EECF244321}">
                <p14:modId xmlns:p14="http://schemas.microsoft.com/office/powerpoint/2010/main" val="1011144561"/>
              </p:ext>
            </p:extLst>
          </p:nvPr>
        </p:nvGraphicFramePr>
        <p:xfrm>
          <a:off x="8432510" y="3533544"/>
          <a:ext cx="4557348" cy="184150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513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3834">
                <a:tc>
                  <a:txBody>
                    <a:bodyPr/>
                    <a:lstStyle/>
                    <a:p>
                      <a:pPr defTabSz="1382572">
                        <a:defRPr sz="1800"/>
                      </a:pPr>
                      <a:r>
                        <a:rPr sz="2400" dirty="0">
                          <a:solidFill>
                            <a:srgbClr val="FFFFFF"/>
                          </a:solidFill>
                          <a:latin typeface="Aptos" panose="020B0004020202020204" pitchFamily="34" charset="0"/>
                          <a:sym typeface="Helvetica"/>
                        </a:rPr>
                        <a:t>0-14 </a:t>
                      </a:r>
                      <a:r>
                        <a:rPr sz="2400" dirty="0" err="1">
                          <a:solidFill>
                            <a:srgbClr val="FFFFFF"/>
                          </a:solidFill>
                          <a:latin typeface="Aptos" panose="020B0004020202020204" pitchFamily="34" charset="0"/>
                          <a:sym typeface="Helvetica"/>
                        </a:rPr>
                        <a:t>anos</a:t>
                      </a:r>
                      <a:endParaRPr sz="2400" dirty="0">
                        <a:solidFill>
                          <a:srgbClr val="FFFFFF"/>
                        </a:solidFill>
                        <a:latin typeface="Aptos" panose="020B0004020202020204" pitchFamily="34" charset="0"/>
                        <a:sym typeface="Helvetica"/>
                      </a:endParaRPr>
                    </a:p>
                  </a:txBody>
                  <a:tcPr marL="7620" marR="7620" marT="7620" marB="76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382572">
                        <a:defRPr sz="1800"/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ptos" panose="020B0004020202020204" pitchFamily="34" charset="0"/>
                          <a:sym typeface="Helvetica"/>
                        </a:rPr>
                        <a:t>-</a:t>
                      </a:r>
                    </a:p>
                  </a:txBody>
                  <a:tcPr marL="7620" marR="7620" marT="7620" marB="76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382572">
                        <a:defRPr sz="1800"/>
                      </a:pPr>
                      <a:r>
                        <a:rPr sz="2400" dirty="0">
                          <a:solidFill>
                            <a:srgbClr val="FFFFFF"/>
                          </a:solidFill>
                          <a:latin typeface="Aptos" panose="020B0004020202020204" pitchFamily="34" charset="0"/>
                          <a:sym typeface="Helvetica"/>
                        </a:rPr>
                        <a:t>     19,7%</a:t>
                      </a:r>
                    </a:p>
                  </a:txBody>
                  <a:tcPr marL="7620" marR="7620" marT="7620" marB="76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3834">
                <a:tc>
                  <a:txBody>
                    <a:bodyPr/>
                    <a:lstStyle/>
                    <a:p>
                      <a:pPr defTabSz="1382572">
                        <a:defRPr sz="1800"/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ptos" panose="020B0004020202020204" pitchFamily="34" charset="0"/>
                          <a:sym typeface="Helvetica"/>
                        </a:rPr>
                        <a:t>15–64 anos</a:t>
                      </a:r>
                    </a:p>
                  </a:txBody>
                  <a:tcPr marL="7620" marR="7620" marT="7620" marB="76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382572">
                        <a:defRPr sz="1800"/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ptos" panose="020B0004020202020204" pitchFamily="34" charset="0"/>
                          <a:sym typeface="Helvetica"/>
                        </a:rPr>
                        <a:t>-</a:t>
                      </a:r>
                    </a:p>
                  </a:txBody>
                  <a:tcPr marL="7620" marR="7620" marT="7620" marB="76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382572">
                        <a:defRPr sz="1800"/>
                      </a:pPr>
                      <a:r>
                        <a:rPr sz="2400" dirty="0">
                          <a:solidFill>
                            <a:srgbClr val="FFFFFF"/>
                          </a:solidFill>
                          <a:latin typeface="Aptos" panose="020B0004020202020204" pitchFamily="34" charset="0"/>
                          <a:sym typeface="Helvetica"/>
                        </a:rPr>
                        <a:t>     69,3%</a:t>
                      </a:r>
                    </a:p>
                  </a:txBody>
                  <a:tcPr marL="7620" marR="7620" marT="7620" marB="76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3834">
                <a:tc>
                  <a:txBody>
                    <a:bodyPr/>
                    <a:lstStyle/>
                    <a:p>
                      <a:pPr defTabSz="1382572">
                        <a:defRPr sz="1800"/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ptos" panose="020B0004020202020204" pitchFamily="34" charset="0"/>
                          <a:sym typeface="Helvetica"/>
                        </a:rPr>
                        <a:t>+ de 64 anos</a:t>
                      </a:r>
                    </a:p>
                  </a:txBody>
                  <a:tcPr marL="7620" marR="7620" marT="7620" marB="76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382572">
                        <a:defRPr sz="1800"/>
                      </a:pPr>
                      <a:r>
                        <a:rPr sz="2400">
                          <a:solidFill>
                            <a:srgbClr val="FFFFFF"/>
                          </a:solidFill>
                          <a:latin typeface="Aptos" panose="020B0004020202020204" pitchFamily="34" charset="0"/>
                          <a:sym typeface="Helvetica"/>
                        </a:rPr>
                        <a:t>-</a:t>
                      </a:r>
                    </a:p>
                  </a:txBody>
                  <a:tcPr marL="7620" marR="7620" marT="7620" marB="76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1382572">
                        <a:defRPr sz="1800"/>
                      </a:pPr>
                      <a:r>
                        <a:rPr sz="2400" dirty="0">
                          <a:solidFill>
                            <a:srgbClr val="FFFFFF"/>
                          </a:solidFill>
                          <a:latin typeface="Aptos" panose="020B0004020202020204" pitchFamily="34" charset="0"/>
                          <a:sym typeface="Helvetica"/>
                        </a:rPr>
                        <a:t>    11,0%</a:t>
                      </a:r>
                    </a:p>
                  </a:txBody>
                  <a:tcPr marL="7620" marR="7620" marT="7620" marB="762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7" name="População do Brasil…"/>
          <p:cNvSpPr txBox="1"/>
          <p:nvPr/>
        </p:nvSpPr>
        <p:spPr>
          <a:xfrm>
            <a:off x="8632976" y="5649076"/>
            <a:ext cx="5765485" cy="1077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2800" spc="-64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Total de </a:t>
            </a:r>
            <a:r>
              <a:rPr dirty="0" err="1"/>
              <a:t>Pessoas</a:t>
            </a:r>
            <a:r>
              <a:rPr dirty="0"/>
              <a:t> </a:t>
            </a:r>
            <a:r>
              <a:rPr dirty="0" err="1"/>
              <a:t>em</a:t>
            </a:r>
            <a:r>
              <a:rPr dirty="0"/>
              <a:t> </a:t>
            </a:r>
            <a:r>
              <a:rPr dirty="0" err="1"/>
              <a:t>Idade</a:t>
            </a:r>
            <a:r>
              <a:rPr dirty="0"/>
              <a:t> Ativa (15 – 64)</a:t>
            </a:r>
            <a:endParaRPr sz="3200" dirty="0"/>
          </a:p>
          <a:p>
            <a:pPr>
              <a:defRPr sz="3600" spc="-64">
                <a:solidFill>
                  <a:srgbClr val="95B3D7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b="1" dirty="0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69,3%</a:t>
            </a:r>
            <a:r>
              <a:rPr dirty="0"/>
              <a:t> </a:t>
            </a:r>
            <a:r>
              <a:rPr sz="2400" dirty="0"/>
              <a:t>(150,7 </a:t>
            </a:r>
            <a:r>
              <a:rPr sz="2400" dirty="0" err="1"/>
              <a:t>milhões</a:t>
            </a:r>
            <a:r>
              <a:rPr sz="2400" dirty="0"/>
              <a:t> de </a:t>
            </a:r>
            <a:r>
              <a:rPr sz="2400" dirty="0" err="1"/>
              <a:t>pessoas</a:t>
            </a:r>
            <a:r>
              <a:rPr sz="2400" dirty="0"/>
              <a:t>)</a:t>
            </a:r>
          </a:p>
        </p:txBody>
      </p:sp>
      <p:sp>
        <p:nvSpPr>
          <p:cNvPr id="318" name="População do Brasil…"/>
          <p:cNvSpPr txBox="1"/>
          <p:nvPr/>
        </p:nvSpPr>
        <p:spPr>
          <a:xfrm>
            <a:off x="8632976" y="7026081"/>
            <a:ext cx="5443026" cy="1082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2800" spc="-64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Razão</a:t>
            </a:r>
            <a:r>
              <a:rPr dirty="0"/>
              <a:t> de </a:t>
            </a:r>
            <a:r>
              <a:rPr dirty="0" err="1"/>
              <a:t>dependência</a:t>
            </a:r>
            <a:r>
              <a:rPr dirty="0"/>
              <a:t> </a:t>
            </a:r>
          </a:p>
          <a:p>
            <a:pPr>
              <a:defRPr sz="3600" spc="-64">
                <a:solidFill>
                  <a:srgbClr val="95B3D7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b="1" dirty="0"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44,3%</a:t>
            </a:r>
            <a:r>
              <a:rPr dirty="0"/>
              <a:t> </a:t>
            </a:r>
            <a:r>
              <a:rPr sz="2400" dirty="0"/>
              <a:t>(66,8 </a:t>
            </a:r>
            <a:r>
              <a:rPr sz="2400" dirty="0" err="1"/>
              <a:t>milhões</a:t>
            </a:r>
            <a:r>
              <a:rPr sz="2400" dirty="0"/>
              <a:t> de </a:t>
            </a:r>
            <a:r>
              <a:rPr sz="2400" dirty="0" err="1"/>
              <a:t>idosos</a:t>
            </a:r>
            <a:r>
              <a:rPr sz="2400" dirty="0"/>
              <a:t> e </a:t>
            </a:r>
            <a:r>
              <a:rPr sz="2400" dirty="0" err="1"/>
              <a:t>crianças</a:t>
            </a:r>
            <a:r>
              <a:rPr sz="2400" dirty="0"/>
              <a:t>)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66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chemeClr val="accent2">
                    <a:satOff val="-4966"/>
                    <a:lumOff val="-10549"/>
                  </a:schemeClr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345" name="PREVCOM_marcaBRANCA_190115.png" descr="PREVCOM_marcaBRANCA_190115.png"/>
          <p:cNvPicPr>
            <a:picLocks noChangeAspect="1"/>
          </p:cNvPicPr>
          <p:nvPr/>
        </p:nvPicPr>
        <p:blipFill>
          <a:blip r:embed="rId2">
            <a:alphaModFix amt="10000"/>
          </a:blip>
          <a:srcRect b="46060"/>
          <a:stretch>
            <a:fillRect/>
          </a:stretch>
        </p:blipFill>
        <p:spPr>
          <a:xfrm>
            <a:off x="2730500" y="5841998"/>
            <a:ext cx="15748000" cy="3362321"/>
          </a:xfrm>
          <a:prstGeom prst="rect">
            <a:avLst/>
          </a:prstGeom>
          <a:ln w="12700">
            <a:miter lim="400000"/>
          </a:ln>
        </p:spPr>
      </p:pic>
      <p:sp>
        <p:nvSpPr>
          <p:cNvPr id="34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474327" y="8441604"/>
            <a:ext cx="273068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4</a:t>
            </a:fld>
            <a:endParaRPr b="1" dirty="0">
              <a:latin typeface="Aptos" panose="020B0004020202020204" pitchFamily="34" charset="0"/>
            </a:endParaRPr>
          </a:p>
        </p:txBody>
      </p:sp>
      <p:sp>
        <p:nvSpPr>
          <p:cNvPr id="347" name="MERCADO DE TRABALHO NO BRASIL…"/>
          <p:cNvSpPr txBox="1"/>
          <p:nvPr/>
        </p:nvSpPr>
        <p:spPr>
          <a:xfrm>
            <a:off x="1012824" y="762001"/>
            <a:ext cx="6324741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>
                <a:latin typeface="Aptos" panose="020B0004020202020204" pitchFamily="34" charset="0"/>
              </a:rPr>
              <a:t>O BANCO MUNDIAL ALERTA</a:t>
            </a:r>
          </a:p>
        </p:txBody>
      </p:sp>
      <p:pic>
        <p:nvPicPr>
          <p:cNvPr id="34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349" name="Prospecção dos RPs…"/>
          <p:cNvSpPr txBox="1"/>
          <p:nvPr/>
        </p:nvSpPr>
        <p:spPr>
          <a:xfrm>
            <a:off x="8133181" y="8472636"/>
            <a:ext cx="6096004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/>
          <a:p>
            <a:pPr algn="r" defTabSz="457200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Fonte: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diariodocomercio.com.br</a:t>
            </a:r>
          </a:p>
        </p:txBody>
      </p:sp>
      <p:sp>
        <p:nvSpPr>
          <p:cNvPr id="350" name="PEA…"/>
          <p:cNvSpPr txBox="1"/>
          <p:nvPr/>
        </p:nvSpPr>
        <p:spPr>
          <a:xfrm>
            <a:off x="1141934" y="1907444"/>
            <a:ext cx="11430005" cy="15773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3200" spc="-64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De </a:t>
            </a:r>
            <a:r>
              <a:rPr dirty="0" err="1"/>
              <a:t>acordo</a:t>
            </a:r>
            <a:r>
              <a:rPr dirty="0"/>
              <a:t> com </a:t>
            </a:r>
            <a:r>
              <a:rPr dirty="0" err="1"/>
              <a:t>estudo</a:t>
            </a:r>
            <a:r>
              <a:rPr dirty="0"/>
              <a:t> de </a:t>
            </a:r>
            <a:r>
              <a:rPr dirty="0" err="1"/>
              <a:t>abril</a:t>
            </a:r>
            <a:r>
              <a:rPr dirty="0"/>
              <a:t>/2025,</a:t>
            </a:r>
            <a:br>
              <a:rPr dirty="0"/>
            </a:br>
            <a:r>
              <a:rPr dirty="0"/>
              <a:t>se </a:t>
            </a:r>
            <a:r>
              <a:rPr dirty="0" err="1"/>
              <a:t>nenhuma</a:t>
            </a:r>
            <a:r>
              <a:rPr dirty="0"/>
              <a:t> </a:t>
            </a:r>
            <a:r>
              <a:rPr dirty="0" err="1"/>
              <a:t>mudança</a:t>
            </a:r>
            <a:r>
              <a:rPr dirty="0"/>
              <a:t> for </a:t>
            </a:r>
            <a:r>
              <a:rPr dirty="0" err="1"/>
              <a:t>feita</a:t>
            </a:r>
            <a:r>
              <a:rPr dirty="0"/>
              <a:t> </a:t>
            </a:r>
            <a:r>
              <a:rPr dirty="0" err="1"/>
              <a:t>nas</a:t>
            </a:r>
            <a:r>
              <a:rPr dirty="0"/>
              <a:t> </a:t>
            </a:r>
            <a:r>
              <a:rPr dirty="0" err="1"/>
              <a:t>regras</a:t>
            </a:r>
            <a:r>
              <a:rPr dirty="0"/>
              <a:t> </a:t>
            </a:r>
            <a:r>
              <a:rPr dirty="0" err="1"/>
              <a:t>atuais</a:t>
            </a:r>
            <a:r>
              <a:rPr dirty="0"/>
              <a:t>,</a:t>
            </a:r>
            <a:br>
              <a:rPr dirty="0"/>
            </a:br>
            <a:r>
              <a:rPr dirty="0"/>
              <a:t>a </a:t>
            </a:r>
            <a:r>
              <a:rPr dirty="0" err="1"/>
              <a:t>idade</a:t>
            </a:r>
            <a:r>
              <a:rPr dirty="0"/>
              <a:t> </a:t>
            </a:r>
            <a:r>
              <a:rPr dirty="0" err="1"/>
              <a:t>mínima</a:t>
            </a:r>
            <a:r>
              <a:rPr dirty="0"/>
              <a:t> para se </a:t>
            </a:r>
            <a:r>
              <a:rPr dirty="0" err="1"/>
              <a:t>aposentar</a:t>
            </a:r>
            <a:r>
              <a:rPr dirty="0"/>
              <a:t> </a:t>
            </a:r>
            <a:r>
              <a:rPr dirty="0" err="1"/>
              <a:t>pode</a:t>
            </a:r>
            <a:r>
              <a:rPr dirty="0"/>
              <a:t> </a:t>
            </a:r>
            <a:r>
              <a:rPr dirty="0" err="1"/>
              <a:t>subir</a:t>
            </a:r>
            <a:r>
              <a:rPr dirty="0"/>
              <a:t> para:</a:t>
            </a:r>
          </a:p>
        </p:txBody>
      </p:sp>
      <p:sp>
        <p:nvSpPr>
          <p:cNvPr id="351" name="PEA…"/>
          <p:cNvSpPr txBox="1"/>
          <p:nvPr/>
        </p:nvSpPr>
        <p:spPr>
          <a:xfrm>
            <a:off x="1141936" y="3755425"/>
            <a:ext cx="3048001" cy="1421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90000"/>
              </a:lnSpc>
              <a:defRPr sz="6000" spc="-11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72 </a:t>
            </a:r>
            <a:r>
              <a:rPr b="1" dirty="0" err="1">
                <a:latin typeface="Aptos" panose="020B0004020202020204" pitchFamily="34" charset="0"/>
              </a:rPr>
              <a:t>anos</a:t>
            </a:r>
            <a:endParaRPr b="1" dirty="0">
              <a:latin typeface="Aptos" panose="020B0004020202020204" pitchFamily="34" charset="0"/>
            </a:endParaRPr>
          </a:p>
          <a:p>
            <a:pPr>
              <a:lnSpc>
                <a:spcPct val="90000"/>
              </a:lnSpc>
              <a:defRPr sz="3200" spc="-64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em</a:t>
            </a:r>
            <a:r>
              <a:rPr dirty="0"/>
              <a:t> 2040</a:t>
            </a:r>
          </a:p>
        </p:txBody>
      </p:sp>
      <p:sp>
        <p:nvSpPr>
          <p:cNvPr id="352" name="PEA…"/>
          <p:cNvSpPr txBox="1"/>
          <p:nvPr/>
        </p:nvSpPr>
        <p:spPr>
          <a:xfrm>
            <a:off x="4886276" y="3755425"/>
            <a:ext cx="3048003" cy="1421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90000"/>
              </a:lnSpc>
              <a:defRPr sz="6000" spc="-11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78 </a:t>
            </a:r>
            <a:r>
              <a:rPr b="1" dirty="0" err="1">
                <a:latin typeface="Aptos" panose="020B0004020202020204" pitchFamily="34" charset="0"/>
              </a:rPr>
              <a:t>anos</a:t>
            </a:r>
            <a:endParaRPr b="1" dirty="0">
              <a:latin typeface="Aptos" panose="020B0004020202020204" pitchFamily="34" charset="0"/>
            </a:endParaRPr>
          </a:p>
          <a:p>
            <a:pPr>
              <a:lnSpc>
                <a:spcPct val="90000"/>
              </a:lnSpc>
              <a:defRPr sz="3200" spc="-64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em</a:t>
            </a:r>
            <a:r>
              <a:rPr dirty="0"/>
              <a:t> 2060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113000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35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474327" y="8441607"/>
            <a:ext cx="273068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5</a:t>
            </a:fld>
            <a:endParaRPr b="1">
              <a:latin typeface="Aptos" panose="020B0004020202020204" pitchFamily="34" charset="0"/>
            </a:endParaRPr>
          </a:p>
        </p:txBody>
      </p:sp>
      <p:sp>
        <p:nvSpPr>
          <p:cNvPr id="356" name="Prospecção dos RPs…"/>
          <p:cNvSpPr txBox="1"/>
          <p:nvPr/>
        </p:nvSpPr>
        <p:spPr>
          <a:xfrm>
            <a:off x="8133181" y="8472636"/>
            <a:ext cx="6096004" cy="355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/>
          <a:p>
            <a:pPr algn="r" defTabSz="457200">
              <a:defRPr sz="16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>
                <a:latin typeface="Aptos" panose="020B0004020202020204" pitchFamily="34" charset="0"/>
              </a:rPr>
              <a:t>Foto:</a:t>
            </a:r>
            <a:r>
              <a:rPr dirty="0">
                <a:latin typeface="Aptos Display"/>
                <a:ea typeface="Aptos Display"/>
                <a:cs typeface="Aptos Display"/>
                <a:sym typeface="Aptos Display"/>
              </a:rPr>
              <a:t> Project Keno // </a:t>
            </a:r>
            <a:r>
              <a:rPr dirty="0" err="1">
                <a:latin typeface="Aptos Display"/>
                <a:ea typeface="Aptos Display"/>
                <a:cs typeface="Aptos Display"/>
                <a:sym typeface="Aptos Display"/>
              </a:rPr>
              <a:t>Unsplash</a:t>
            </a:r>
            <a:endParaRPr dirty="0">
              <a:latin typeface="Aptos Display"/>
              <a:ea typeface="Aptos Display"/>
              <a:cs typeface="Aptos Display"/>
              <a:sym typeface="Aptos Display"/>
            </a:endParaRPr>
          </a:p>
        </p:txBody>
      </p:sp>
      <p:pic>
        <p:nvPicPr>
          <p:cNvPr id="357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358" name="PILARES DA PREVIDÊNCIA"/>
          <p:cNvSpPr txBox="1"/>
          <p:nvPr/>
        </p:nvSpPr>
        <p:spPr>
          <a:xfrm>
            <a:off x="1012823" y="762000"/>
            <a:ext cx="5976889" cy="603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lnSpc>
                <a:spcPct val="80000"/>
              </a:lnSpc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>
                <a:latin typeface="Aptos" panose="020B0004020202020204" pitchFamily="34" charset="0"/>
              </a:rPr>
              <a:t>PILARES DA PREVIDÊNCIA</a:t>
            </a:r>
          </a:p>
        </p:txBody>
      </p:sp>
      <p:sp>
        <p:nvSpPr>
          <p:cNvPr id="359" name="PEA…"/>
          <p:cNvSpPr txBox="1"/>
          <p:nvPr/>
        </p:nvSpPr>
        <p:spPr>
          <a:xfrm>
            <a:off x="2030934" y="2288445"/>
            <a:ext cx="11430004" cy="5005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lnSpc>
                <a:spcPct val="90000"/>
              </a:lnSpc>
              <a:defRPr sz="4400" spc="-88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Regime Geral</a:t>
            </a:r>
            <a:br>
              <a:rPr dirty="0"/>
            </a:br>
            <a:r>
              <a:rPr dirty="0"/>
              <a:t>de </a:t>
            </a:r>
            <a:r>
              <a:rPr dirty="0" err="1"/>
              <a:t>Previdência</a:t>
            </a:r>
            <a:r>
              <a:rPr dirty="0"/>
              <a:t> Social</a:t>
            </a:r>
          </a:p>
          <a:p>
            <a:pPr>
              <a:lnSpc>
                <a:spcPct val="90000"/>
              </a:lnSpc>
              <a:defRPr sz="4400" spc="-88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dirty="0"/>
          </a:p>
          <a:p>
            <a:pPr>
              <a:lnSpc>
                <a:spcPct val="90000"/>
              </a:lnSpc>
              <a:defRPr sz="4400" spc="-88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Regime </a:t>
            </a:r>
            <a:r>
              <a:rPr dirty="0" err="1"/>
              <a:t>Próprio</a:t>
            </a:r>
            <a:endParaRPr dirty="0"/>
          </a:p>
          <a:p>
            <a:pPr>
              <a:lnSpc>
                <a:spcPct val="90000"/>
              </a:lnSpc>
              <a:defRPr sz="4400" spc="-88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de </a:t>
            </a:r>
            <a:r>
              <a:rPr dirty="0" err="1"/>
              <a:t>Previdência</a:t>
            </a:r>
            <a:r>
              <a:rPr dirty="0"/>
              <a:t> Social</a:t>
            </a:r>
          </a:p>
          <a:p>
            <a:pPr>
              <a:lnSpc>
                <a:spcPct val="90000"/>
              </a:lnSpc>
              <a:defRPr sz="4400" spc="-88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dirty="0"/>
          </a:p>
          <a:p>
            <a:pPr>
              <a:lnSpc>
                <a:spcPct val="90000"/>
              </a:lnSpc>
              <a:defRPr sz="4400" spc="-88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Regime</a:t>
            </a:r>
          </a:p>
          <a:p>
            <a:pPr>
              <a:lnSpc>
                <a:spcPct val="90000"/>
              </a:lnSpc>
              <a:defRPr sz="4400" spc="-88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Complementar</a:t>
            </a:r>
            <a:endParaRPr dirty="0"/>
          </a:p>
        </p:txBody>
      </p:sp>
      <p:sp>
        <p:nvSpPr>
          <p:cNvPr id="360" name="PEA…"/>
          <p:cNvSpPr txBox="1"/>
          <p:nvPr/>
        </p:nvSpPr>
        <p:spPr>
          <a:xfrm>
            <a:off x="760331" y="1908860"/>
            <a:ext cx="1117367" cy="211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>
              <a:defRPr sz="13000" spc="-260">
                <a:solidFill>
                  <a:srgbClr val="ABD3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1</a:t>
            </a:r>
          </a:p>
        </p:txBody>
      </p:sp>
      <p:sp>
        <p:nvSpPr>
          <p:cNvPr id="361" name="PEA…"/>
          <p:cNvSpPr txBox="1"/>
          <p:nvPr/>
        </p:nvSpPr>
        <p:spPr>
          <a:xfrm>
            <a:off x="760331" y="3678480"/>
            <a:ext cx="1117367" cy="211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>
              <a:defRPr sz="13000" spc="-260">
                <a:solidFill>
                  <a:srgbClr val="ABD3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2</a:t>
            </a:r>
          </a:p>
        </p:txBody>
      </p:sp>
      <p:sp>
        <p:nvSpPr>
          <p:cNvPr id="362" name="PEA…"/>
          <p:cNvSpPr txBox="1"/>
          <p:nvPr/>
        </p:nvSpPr>
        <p:spPr>
          <a:xfrm>
            <a:off x="760331" y="5532594"/>
            <a:ext cx="1117367" cy="211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>
              <a:defRPr sz="13000" spc="-260">
                <a:solidFill>
                  <a:srgbClr val="ABD3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3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Rectangle"/>
          <p:cNvSpPr/>
          <p:nvPr/>
        </p:nvSpPr>
        <p:spPr>
          <a:xfrm>
            <a:off x="139101" y="0"/>
            <a:ext cx="15113001" cy="9067800"/>
          </a:xfrm>
          <a:prstGeom prst="rect">
            <a:avLst/>
          </a:prstGeom>
          <a:solidFill>
            <a:srgbClr val="0033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365" name="PREVCOM_marcaBRANCA_190115.png" descr="PREVCOM_marcaBRANCA_190115.png"/>
          <p:cNvPicPr>
            <a:picLocks noChangeAspect="1"/>
          </p:cNvPicPr>
          <p:nvPr/>
        </p:nvPicPr>
        <p:blipFill>
          <a:blip r:embed="rId2">
            <a:alphaModFix amt="10000"/>
          </a:blip>
          <a:srcRect b="46061"/>
          <a:stretch>
            <a:fillRect/>
          </a:stretch>
        </p:blipFill>
        <p:spPr>
          <a:xfrm>
            <a:off x="2730500" y="5841998"/>
            <a:ext cx="15748000" cy="3362319"/>
          </a:xfrm>
          <a:prstGeom prst="rect">
            <a:avLst/>
          </a:prstGeom>
          <a:ln w="12700">
            <a:miter lim="400000"/>
          </a:ln>
        </p:spPr>
      </p:pic>
      <p:sp>
        <p:nvSpPr>
          <p:cNvPr id="366" name="PEA/PIA EM 2024"/>
          <p:cNvSpPr txBox="1"/>
          <p:nvPr/>
        </p:nvSpPr>
        <p:spPr>
          <a:xfrm>
            <a:off x="1012822" y="762001"/>
            <a:ext cx="7931078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EMENDA CONSTITUCIONAL 103/19</a:t>
            </a:r>
          </a:p>
        </p:txBody>
      </p:sp>
      <p:sp>
        <p:nvSpPr>
          <p:cNvPr id="367" name="CaixaDeTexto 1"/>
          <p:cNvSpPr txBox="1"/>
          <p:nvPr/>
        </p:nvSpPr>
        <p:spPr>
          <a:xfrm>
            <a:off x="1145115" y="1655530"/>
            <a:ext cx="12594170" cy="5955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/>
          <a:p>
            <a:pPr defTabSz="1511281">
              <a:defRPr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>
                <a:solidFill>
                  <a:srgbClr val="FFFFFF"/>
                </a:solidFill>
              </a:rPr>
              <a:t>Obrigatoriedade</a:t>
            </a:r>
            <a:r>
              <a:rPr dirty="0">
                <a:solidFill>
                  <a:srgbClr val="FFFFFF"/>
                </a:solidFill>
              </a:rPr>
              <a:t>  de </a:t>
            </a:r>
            <a:r>
              <a:rPr dirty="0" err="1">
                <a:solidFill>
                  <a:srgbClr val="FFFFFF"/>
                </a:solidFill>
              </a:rPr>
              <a:t>implantação</a:t>
            </a:r>
            <a:r>
              <a:rPr dirty="0">
                <a:solidFill>
                  <a:srgbClr val="FFFFFF"/>
                </a:solidFill>
              </a:rPr>
              <a:t> do Regime de </a:t>
            </a:r>
            <a:r>
              <a:rPr dirty="0" err="1">
                <a:solidFill>
                  <a:srgbClr val="FFFFFF"/>
                </a:solidFill>
              </a:rPr>
              <a:t>Previdência</a:t>
            </a:r>
            <a:r>
              <a:rPr dirty="0">
                <a:solidFill>
                  <a:srgbClr val="FFFFFF"/>
                </a:solidFill>
              </a:rPr>
              <a:t> </a:t>
            </a:r>
            <a:r>
              <a:rPr dirty="0" err="1">
                <a:solidFill>
                  <a:srgbClr val="FFFFFF"/>
                </a:solidFill>
              </a:rPr>
              <a:t>Complementar</a:t>
            </a:r>
            <a:r>
              <a:rPr dirty="0">
                <a:solidFill>
                  <a:srgbClr val="FFFFFF"/>
                </a:solidFill>
              </a:rPr>
              <a:t> (RPC)</a:t>
            </a:r>
            <a:br>
              <a:rPr dirty="0"/>
            </a:br>
            <a:endParaRPr sz="1800" dirty="0"/>
          </a:p>
          <a:p>
            <a:pPr defTabSz="1511281">
              <a:defRPr sz="1800">
                <a:latin typeface="Aptos Display"/>
                <a:ea typeface="Aptos Display"/>
                <a:cs typeface="Aptos Display"/>
                <a:sym typeface="Aptos Display"/>
              </a:defRPr>
            </a:pPr>
            <a:br>
              <a:rPr dirty="0"/>
            </a:br>
            <a:r>
              <a:rPr sz="7400" b="1" spc="-148" dirty="0">
                <a:solidFill>
                  <a:srgbClr val="9EB94C"/>
                </a:solidFill>
                <a:latin typeface="Aptos" panose="020B0004020202020204" pitchFamily="34" charset="0"/>
                <a:ea typeface="Aptos Bold"/>
                <a:cs typeface="Aptos Bold"/>
                <a:sym typeface="Aptos Bold"/>
              </a:rPr>
              <a:t>PRAZOS VENCIDOS</a:t>
            </a:r>
            <a:endParaRPr b="1" dirty="0">
              <a:solidFill>
                <a:srgbClr val="9EB94C"/>
              </a:solidFill>
              <a:latin typeface="Aptos" panose="020B0004020202020204" pitchFamily="34" charset="0"/>
              <a:ea typeface="Aptos Bold"/>
              <a:cs typeface="Aptos Bold"/>
              <a:sym typeface="Aptos Bold"/>
            </a:endParaRPr>
          </a:p>
          <a:p>
            <a:pPr defTabSz="1511281">
              <a:defRPr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 dirty="0">
              <a:solidFill>
                <a:srgbClr val="9EB94C"/>
              </a:solidFill>
              <a:latin typeface="Aptos Bold"/>
              <a:ea typeface="Aptos Bold"/>
              <a:cs typeface="Aptos Bold"/>
              <a:sym typeface="Aptos Bold"/>
            </a:endParaRPr>
          </a:p>
          <a:p>
            <a:pPr defTabSz="1511281">
              <a:defRPr>
                <a:solidFill>
                  <a:srgbClr val="AE00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 b="1" dirty="0" err="1">
                <a:solidFill>
                  <a:srgbClr val="9EB94C"/>
                </a:solidFill>
                <a:latin typeface="Aptos" panose="020B0004020202020204" pitchFamily="34" charset="0"/>
              </a:rPr>
              <a:t>Março</a:t>
            </a:r>
            <a:r>
              <a:rPr b="1" dirty="0">
                <a:solidFill>
                  <a:srgbClr val="9EB94C"/>
                </a:solidFill>
                <a:latin typeface="Aptos" panose="020B0004020202020204" pitchFamily="34" charset="0"/>
              </a:rPr>
              <a:t>/2022</a:t>
            </a:r>
            <a:br>
              <a:rPr dirty="0">
                <a:solidFill>
                  <a:srgbClr val="000000"/>
                </a:solidFill>
              </a:rPr>
            </a:br>
            <a:r>
              <a:rPr dirty="0" err="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Implantação</a:t>
            </a:r>
            <a:r>
              <a:rPr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 do RPC </a:t>
            </a:r>
            <a:r>
              <a:rPr dirty="0" err="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por</a:t>
            </a:r>
            <a:r>
              <a:rPr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meio</a:t>
            </a:r>
            <a:r>
              <a:rPr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 de Lei </a:t>
            </a:r>
            <a:r>
              <a:rPr dirty="0" err="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Complementar</a:t>
            </a:r>
            <a:br>
              <a:rPr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</a:br>
            <a:br>
              <a:rPr dirty="0">
                <a:solidFill>
                  <a:srgbClr val="9EB94C"/>
                </a:solidFill>
                <a:latin typeface="Aptos Display"/>
                <a:ea typeface="Aptos Display"/>
                <a:cs typeface="Aptos Display"/>
                <a:sym typeface="Aptos Display"/>
              </a:rPr>
            </a:br>
            <a:r>
              <a:rPr b="1" dirty="0">
                <a:solidFill>
                  <a:srgbClr val="9EB94C"/>
                </a:solidFill>
                <a:latin typeface="Aptos" panose="020B0004020202020204" pitchFamily="34" charset="0"/>
              </a:rPr>
              <a:t>Junho/2022</a:t>
            </a:r>
            <a:br>
              <a:rPr b="1" dirty="0">
                <a:solidFill>
                  <a:srgbClr val="9EB94C"/>
                </a:solidFill>
                <a:latin typeface="Aptos" panose="020B0004020202020204" pitchFamily="34" charset="0"/>
              </a:rPr>
            </a:br>
            <a:r>
              <a:rPr b="1" spc="-55" dirty="0" err="1">
                <a:solidFill>
                  <a:srgbClr val="FFFFFF"/>
                </a:solidFill>
                <a:latin typeface="Aptos" panose="020B0004020202020204" pitchFamily="34" charset="0"/>
              </a:rPr>
              <a:t>Convênio</a:t>
            </a:r>
            <a: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  <a:t> de </a:t>
            </a:r>
            <a:r>
              <a:rPr b="1" spc="-55" dirty="0" err="1">
                <a:solidFill>
                  <a:srgbClr val="FFFFFF"/>
                </a:solidFill>
                <a:latin typeface="Aptos" panose="020B0004020202020204" pitchFamily="34" charset="0"/>
              </a:rPr>
              <a:t>adesão</a:t>
            </a:r>
            <a: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  <a:t> a plano de </a:t>
            </a:r>
            <a:r>
              <a:rPr b="1" spc="-55" dirty="0" err="1">
                <a:solidFill>
                  <a:srgbClr val="FFFFFF"/>
                </a:solidFill>
                <a:latin typeface="Aptos" panose="020B0004020202020204" pitchFamily="34" charset="0"/>
              </a:rPr>
              <a:t>benefício</a:t>
            </a:r>
            <a: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  <a:t> de </a:t>
            </a:r>
            <a:r>
              <a:rPr b="1" spc="-55" dirty="0" err="1">
                <a:solidFill>
                  <a:srgbClr val="FFFFFF"/>
                </a:solidFill>
                <a:latin typeface="Aptos" panose="020B0004020202020204" pitchFamily="34" charset="0"/>
              </a:rPr>
              <a:t>Entidade</a:t>
            </a:r>
            <a: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  <a:t> de</a:t>
            </a:r>
            <a:b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</a:br>
            <a:r>
              <a:rPr b="1" spc="-55" dirty="0" err="1">
                <a:solidFill>
                  <a:srgbClr val="FFFFFF"/>
                </a:solidFill>
                <a:latin typeface="Aptos" panose="020B0004020202020204" pitchFamily="34" charset="0"/>
              </a:rPr>
              <a:t>Previdência</a:t>
            </a:r>
            <a: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  <a:t> </a:t>
            </a:r>
            <a:r>
              <a:rPr b="1" spc="-55" dirty="0" err="1">
                <a:solidFill>
                  <a:srgbClr val="FFFFFF"/>
                </a:solidFill>
                <a:latin typeface="Aptos" panose="020B0004020202020204" pitchFamily="34" charset="0"/>
              </a:rPr>
              <a:t>Complementar</a:t>
            </a:r>
            <a: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  <a:t> </a:t>
            </a:r>
            <a:r>
              <a:rPr b="1" spc="-55" dirty="0" err="1">
                <a:solidFill>
                  <a:srgbClr val="FFFFFF"/>
                </a:solidFill>
                <a:latin typeface="Aptos" panose="020B0004020202020204" pitchFamily="34" charset="0"/>
              </a:rPr>
              <a:t>autorizado</a:t>
            </a:r>
            <a: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  <a:t> pela </a:t>
            </a:r>
            <a:r>
              <a:rPr b="1" spc="-55" dirty="0" err="1">
                <a:solidFill>
                  <a:srgbClr val="FFFFFF"/>
                </a:solidFill>
                <a:latin typeface="Aptos" panose="020B0004020202020204" pitchFamily="34" charset="0"/>
              </a:rPr>
              <a:t>Superintendência</a:t>
            </a:r>
            <a:b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</a:br>
            <a: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  <a:t>de </a:t>
            </a:r>
            <a:r>
              <a:rPr b="1" spc="-55" dirty="0" err="1">
                <a:solidFill>
                  <a:srgbClr val="FFFFFF"/>
                </a:solidFill>
                <a:latin typeface="Aptos" panose="020B0004020202020204" pitchFamily="34" charset="0"/>
              </a:rPr>
              <a:t>Previdência</a:t>
            </a:r>
            <a: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  <a:t> </a:t>
            </a:r>
            <a:r>
              <a:rPr b="1" spc="-55" dirty="0" err="1">
                <a:solidFill>
                  <a:srgbClr val="FFFFFF"/>
                </a:solidFill>
                <a:latin typeface="Aptos" panose="020B0004020202020204" pitchFamily="34" charset="0"/>
              </a:rPr>
              <a:t>Complementar</a:t>
            </a:r>
            <a:r>
              <a:rPr b="1" spc="-55" dirty="0">
                <a:solidFill>
                  <a:srgbClr val="FFFFFF"/>
                </a:solidFill>
                <a:latin typeface="Aptos" panose="020B0004020202020204" pitchFamily="34" charset="0"/>
              </a:rPr>
              <a:t> - </a:t>
            </a:r>
            <a:r>
              <a:rPr b="1" spc="-55" dirty="0" err="1">
                <a:solidFill>
                  <a:srgbClr val="FFFFFF"/>
                </a:solidFill>
                <a:latin typeface="Aptos" panose="020B0004020202020204" pitchFamily="34" charset="0"/>
              </a:rPr>
              <a:t>Previc</a:t>
            </a:r>
            <a:r>
              <a:rPr spc="-55"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, </a:t>
            </a:r>
            <a:r>
              <a:rPr dirty="0" err="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caso</a:t>
            </a:r>
            <a:r>
              <a:rPr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haja</a:t>
            </a:r>
            <a:r>
              <a:rPr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ingresso</a:t>
            </a:r>
            <a:r>
              <a:rPr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 de</a:t>
            </a:r>
            <a:br>
              <a:rPr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</a:br>
            <a:r>
              <a:rPr dirty="0" err="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servidores</a:t>
            </a:r>
            <a:r>
              <a:rPr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 no RPPS com </a:t>
            </a:r>
            <a:r>
              <a:rPr dirty="0" err="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remuneração</a:t>
            </a:r>
            <a:r>
              <a:rPr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 </a:t>
            </a:r>
            <a:r>
              <a:rPr dirty="0" err="1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acima</a:t>
            </a:r>
            <a:r>
              <a:rPr dirty="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rPr>
              <a:t> do Teto do INSS</a:t>
            </a:r>
          </a:p>
        </p:txBody>
      </p:sp>
      <p:sp>
        <p:nvSpPr>
          <p:cNvPr id="368" name="Square"/>
          <p:cNvSpPr/>
          <p:nvPr/>
        </p:nvSpPr>
        <p:spPr>
          <a:xfrm>
            <a:off x="11254199" y="5006849"/>
            <a:ext cx="2836958" cy="2836959"/>
          </a:xfrm>
          <a:prstGeom prst="rect">
            <a:avLst/>
          </a:prstGeom>
          <a:solidFill>
            <a:srgbClr val="43955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1511281">
              <a:lnSpc>
                <a:spcPct val="90000"/>
              </a:lnSpc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grpSp>
        <p:nvGrpSpPr>
          <p:cNvPr id="371" name="RISCO: suspensão do CRP"/>
          <p:cNvGrpSpPr/>
          <p:nvPr/>
        </p:nvGrpSpPr>
        <p:grpSpPr>
          <a:xfrm>
            <a:off x="11332911" y="5085560"/>
            <a:ext cx="2676268" cy="2676268"/>
            <a:chOff x="0" y="0"/>
            <a:chExt cx="2676267" cy="2676267"/>
          </a:xfrm>
        </p:grpSpPr>
        <p:sp>
          <p:nvSpPr>
            <p:cNvPr id="369" name="Square"/>
            <p:cNvSpPr/>
            <p:nvPr/>
          </p:nvSpPr>
          <p:spPr>
            <a:xfrm>
              <a:off x="-1" y="-1"/>
              <a:ext cx="2676269" cy="2676269"/>
            </a:xfrm>
            <a:prstGeom prst="rect">
              <a:avLst/>
            </a:prstGeom>
            <a:noFill/>
            <a:ln w="508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511281">
                <a:lnSpc>
                  <a:spcPct val="90000"/>
                </a:lnSpc>
                <a:defRPr sz="32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endParaRPr/>
            </a:p>
          </p:txBody>
        </p:sp>
        <p:sp>
          <p:nvSpPr>
            <p:cNvPr id="370" name="RISCO: suspensão do CRP"/>
            <p:cNvSpPr txBox="1"/>
            <p:nvPr/>
          </p:nvSpPr>
          <p:spPr>
            <a:xfrm>
              <a:off x="15742" y="613228"/>
              <a:ext cx="2644783" cy="14498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31484" tIns="31484" rIns="31484" bIns="31484" numCol="1" anchor="ctr">
              <a:spAutoFit/>
            </a:bodyPr>
            <a:lstStyle/>
            <a:p>
              <a:pPr algn="ctr" defTabSz="1511281">
                <a:lnSpc>
                  <a:spcPct val="90000"/>
                </a:lnSpc>
                <a:defRPr sz="32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rPr b="1" dirty="0">
                  <a:latin typeface="Aptos" panose="020B0004020202020204" pitchFamily="34" charset="0"/>
                </a:rPr>
                <a:t>RISCO:</a:t>
              </a:r>
              <a:br>
                <a:rPr dirty="0"/>
              </a:br>
              <a:r>
                <a:rPr dirty="0" err="1">
                  <a:latin typeface="Aptos Display"/>
                  <a:ea typeface="Aptos Display"/>
                  <a:cs typeface="Aptos Display"/>
                  <a:sym typeface="Aptos Display"/>
                </a:rPr>
                <a:t>suspensão</a:t>
              </a:r>
              <a:br>
                <a:rPr dirty="0">
                  <a:latin typeface="Aptos Display"/>
                  <a:ea typeface="Aptos Display"/>
                  <a:cs typeface="Aptos Display"/>
                  <a:sym typeface="Aptos Display"/>
                </a:rPr>
              </a:br>
              <a:r>
                <a:rPr dirty="0">
                  <a:latin typeface="Aptos Display"/>
                  <a:ea typeface="Aptos Display"/>
                  <a:cs typeface="Aptos Display"/>
                  <a:sym typeface="Aptos Display"/>
                </a:rPr>
                <a:t>do CRP</a:t>
              </a:r>
            </a:p>
          </p:txBody>
        </p:sp>
      </p:grpSp>
      <p:sp>
        <p:nvSpPr>
          <p:cNvPr id="372" name="Line"/>
          <p:cNvSpPr/>
          <p:nvPr/>
        </p:nvSpPr>
        <p:spPr>
          <a:xfrm>
            <a:off x="883576" y="3863445"/>
            <a:ext cx="13340424" cy="1"/>
          </a:xfrm>
          <a:prstGeom prst="line">
            <a:avLst/>
          </a:prstGeom>
          <a:ln w="76200">
            <a:solidFill>
              <a:srgbClr val="2A472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73" name="Line"/>
          <p:cNvSpPr/>
          <p:nvPr/>
        </p:nvSpPr>
        <p:spPr>
          <a:xfrm>
            <a:off x="883576" y="2604029"/>
            <a:ext cx="13340425" cy="1"/>
          </a:xfrm>
          <a:prstGeom prst="line">
            <a:avLst/>
          </a:prstGeom>
          <a:ln w="76200">
            <a:solidFill>
              <a:srgbClr val="2A472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374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375" name="Slide Number"/>
          <p:cNvSpPr txBox="1"/>
          <p:nvPr/>
        </p:nvSpPr>
        <p:spPr>
          <a:xfrm>
            <a:off x="14474328" y="8441608"/>
            <a:ext cx="273068" cy="4176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69127" tIns="69127" rIns="69127" bIns="69127" anchor="ctr">
            <a:spAutoFit/>
          </a:bodyPr>
          <a:lstStyle>
            <a:lvl1pPr algn="r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6</a:t>
            </a:fld>
            <a:endParaRPr b="1" dirty="0">
              <a:latin typeface="Aptos" panose="020B00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113000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37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474328" y="8441608"/>
            <a:ext cx="273069" cy="4176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 defTabSz="1382572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7</a:t>
            </a:fld>
            <a:endParaRPr b="1" dirty="0">
              <a:latin typeface="Aptos" panose="020B0004020202020204" pitchFamily="34" charset="0"/>
            </a:endParaRPr>
          </a:p>
        </p:txBody>
      </p:sp>
      <p:pic>
        <p:nvPicPr>
          <p:cNvPr id="37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380" name="PIRÂMIDE ETÁRIA NO BRASIL"/>
          <p:cNvSpPr txBox="1"/>
          <p:nvPr/>
        </p:nvSpPr>
        <p:spPr>
          <a:xfrm>
            <a:off x="2035735" y="2893872"/>
            <a:ext cx="3797328" cy="764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lnSpc>
                <a:spcPct val="90000"/>
              </a:lnSpc>
              <a:defRPr sz="4400" spc="-86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lvl1pPr>
          </a:lstStyle>
          <a:p>
            <a:r>
              <a:rPr dirty="0"/>
              <a:t>Sem lei </a:t>
            </a:r>
            <a:r>
              <a:rPr dirty="0" err="1"/>
              <a:t>aprovada</a:t>
            </a:r>
            <a:endParaRPr dirty="0"/>
          </a:p>
        </p:txBody>
      </p:sp>
      <p:sp>
        <p:nvSpPr>
          <p:cNvPr id="381" name="PIRÂMIDE ETÁRIA NO BRASIL"/>
          <p:cNvSpPr txBox="1"/>
          <p:nvPr/>
        </p:nvSpPr>
        <p:spPr>
          <a:xfrm>
            <a:off x="2035734" y="4078342"/>
            <a:ext cx="6103656" cy="13703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lnSpc>
                <a:spcPct val="90000"/>
              </a:lnSpc>
              <a:defRPr sz="4400" spc="-86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Com lei, mas sem</a:t>
            </a:r>
          </a:p>
          <a:p>
            <a:pPr>
              <a:lnSpc>
                <a:spcPct val="90000"/>
              </a:lnSpc>
              <a:defRPr sz="4400" spc="-86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entidade gestora contratada</a:t>
            </a:r>
          </a:p>
        </p:txBody>
      </p:sp>
      <p:sp>
        <p:nvSpPr>
          <p:cNvPr id="382" name="PIRÂMIDE ETÁRIA NO BRASIL"/>
          <p:cNvSpPr txBox="1"/>
          <p:nvPr/>
        </p:nvSpPr>
        <p:spPr>
          <a:xfrm>
            <a:off x="2035735" y="5912498"/>
            <a:ext cx="6041073" cy="1315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lnSpc>
                <a:spcPct val="90000"/>
              </a:lnSpc>
              <a:defRPr sz="4400" spc="-86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Com EFPC </a:t>
            </a:r>
            <a:r>
              <a:rPr dirty="0" err="1"/>
              <a:t>contratada</a:t>
            </a:r>
            <a:r>
              <a:rPr lang="pt-BR" dirty="0"/>
              <a:t>,</a:t>
            </a:r>
            <a:r>
              <a:rPr dirty="0"/>
              <a:t> </a:t>
            </a:r>
            <a:endParaRPr lang="pt-BR" dirty="0"/>
          </a:p>
          <a:p>
            <a:pPr>
              <a:lnSpc>
                <a:spcPct val="90000"/>
              </a:lnSpc>
              <a:defRPr sz="4400" spc="-86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lang="pt-BR" dirty="0"/>
              <a:t>mas sem operação iniciada</a:t>
            </a:r>
            <a:endParaRPr dirty="0"/>
          </a:p>
        </p:txBody>
      </p:sp>
      <p:sp>
        <p:nvSpPr>
          <p:cNvPr id="383" name="SITUAÇÕES DOS MUNICÍPIOS"/>
          <p:cNvSpPr txBox="1"/>
          <p:nvPr/>
        </p:nvSpPr>
        <p:spPr>
          <a:xfrm>
            <a:off x="1012823" y="762000"/>
            <a:ext cx="6794998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SITUAÇÕES DOS MUNICÍPIOS</a:t>
            </a:r>
          </a:p>
        </p:txBody>
      </p:sp>
      <p:sp>
        <p:nvSpPr>
          <p:cNvPr id="384" name="PEA…"/>
          <p:cNvSpPr txBox="1"/>
          <p:nvPr/>
        </p:nvSpPr>
        <p:spPr>
          <a:xfrm>
            <a:off x="760331" y="1883460"/>
            <a:ext cx="1117367" cy="211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>
              <a:defRPr sz="13000" spc="-260">
                <a:solidFill>
                  <a:srgbClr val="C8893B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1</a:t>
            </a:r>
          </a:p>
        </p:txBody>
      </p:sp>
      <p:sp>
        <p:nvSpPr>
          <p:cNvPr id="385" name="PEA…"/>
          <p:cNvSpPr txBox="1"/>
          <p:nvPr/>
        </p:nvSpPr>
        <p:spPr>
          <a:xfrm>
            <a:off x="760331" y="3653082"/>
            <a:ext cx="1117367" cy="211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>
              <a:defRPr sz="13000" spc="-260">
                <a:solidFill>
                  <a:srgbClr val="C8893B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2</a:t>
            </a:r>
          </a:p>
        </p:txBody>
      </p:sp>
      <p:sp>
        <p:nvSpPr>
          <p:cNvPr id="386" name="PEA…"/>
          <p:cNvSpPr txBox="1"/>
          <p:nvPr/>
        </p:nvSpPr>
        <p:spPr>
          <a:xfrm>
            <a:off x="760331" y="5481794"/>
            <a:ext cx="1117367" cy="21107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r">
              <a:defRPr sz="13000" spc="-260">
                <a:solidFill>
                  <a:srgbClr val="C8893B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>
                <a:latin typeface="Aptos" panose="020B0004020202020204" pitchFamily="34" charset="0"/>
              </a:rPr>
              <a:t>3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00003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389" name="PREVCOM_marcaBRANCA_190115.png" descr="PREVCOM_marcaBRANCA_190115.png"/>
          <p:cNvPicPr>
            <a:picLocks noChangeAspect="1"/>
          </p:cNvPicPr>
          <p:nvPr/>
        </p:nvPicPr>
        <p:blipFill>
          <a:blip r:embed="rId2">
            <a:alphaModFix amt="10000"/>
          </a:blip>
          <a:srcRect b="46060"/>
          <a:stretch>
            <a:fillRect/>
          </a:stretch>
        </p:blipFill>
        <p:spPr>
          <a:xfrm>
            <a:off x="2730500" y="5841998"/>
            <a:ext cx="15748000" cy="3362320"/>
          </a:xfrm>
          <a:prstGeom prst="rect">
            <a:avLst/>
          </a:prstGeom>
          <a:ln w="12700">
            <a:miter lim="400000"/>
          </a:ln>
        </p:spPr>
      </p:pic>
      <p:sp>
        <p:nvSpPr>
          <p:cNvPr id="39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447192" y="8409857"/>
            <a:ext cx="300204" cy="48115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8</a:t>
            </a:fld>
            <a:endParaRPr b="1">
              <a:latin typeface="Aptos" panose="020B0004020202020204" pitchFamily="34" charset="0"/>
            </a:endParaRPr>
          </a:p>
        </p:txBody>
      </p:sp>
      <p:sp>
        <p:nvSpPr>
          <p:cNvPr id="391" name="Square"/>
          <p:cNvSpPr/>
          <p:nvPr/>
        </p:nvSpPr>
        <p:spPr>
          <a:xfrm>
            <a:off x="-1178152" y="2375538"/>
            <a:ext cx="4521917" cy="4014394"/>
          </a:xfrm>
          <a:prstGeom prst="rect">
            <a:avLst/>
          </a:prstGeom>
          <a:solidFill>
            <a:srgbClr val="1B1A4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1511281">
              <a:lnSpc>
                <a:spcPct val="90000"/>
              </a:lnSpc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392" name="CaixaDeTexto 1"/>
          <p:cNvSpPr txBox="1"/>
          <p:nvPr/>
        </p:nvSpPr>
        <p:spPr>
          <a:xfrm>
            <a:off x="135516" y="5027142"/>
            <a:ext cx="2833692" cy="1135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b">
            <a:spAutoFit/>
          </a:bodyPr>
          <a:lstStyle/>
          <a:p>
            <a:pPr algn="r" defTabSz="1511281">
              <a:lnSpc>
                <a:spcPct val="80000"/>
              </a:lnSpc>
              <a:defRPr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>
                <a:solidFill>
                  <a:srgbClr val="FFFFFF"/>
                </a:solidFill>
              </a:rPr>
              <a:t>Para </a:t>
            </a:r>
            <a:r>
              <a:rPr dirty="0" err="1">
                <a:solidFill>
                  <a:srgbClr val="FFFFFF"/>
                </a:solidFill>
              </a:rPr>
              <a:t>baixar</a:t>
            </a:r>
            <a:r>
              <a:rPr dirty="0">
                <a:solidFill>
                  <a:srgbClr val="FFFFFF"/>
                </a:solidFill>
              </a:rPr>
              <a:t>,</a:t>
            </a:r>
            <a:br>
              <a:rPr dirty="0"/>
            </a:br>
            <a:r>
              <a:rPr sz="3200" b="1" spc="-64" dirty="0">
                <a:solidFill>
                  <a:srgbClr val="B22C27"/>
                </a:solidFill>
                <a:uFill>
                  <a:solidFill>
                    <a:srgbClr val="0000FF"/>
                  </a:solidFill>
                </a:uFill>
                <a:latin typeface="Aptos" panose="020B0004020202020204" pitchFamily="34" charset="0"/>
                <a:ea typeface="Aptos Bold"/>
                <a:cs typeface="Aptos Bold"/>
                <a:sym typeface="Aptos Bold"/>
                <a:hlinkClick r:id="rId3"/>
              </a:rPr>
              <a:t>clique </a:t>
            </a:r>
            <a:r>
              <a:rPr sz="3200" b="1" spc="-64" dirty="0" err="1">
                <a:solidFill>
                  <a:srgbClr val="B22C27"/>
                </a:solidFill>
                <a:uFill>
                  <a:solidFill>
                    <a:srgbClr val="0000FF"/>
                  </a:solidFill>
                </a:uFill>
                <a:latin typeface="Aptos" panose="020B0004020202020204" pitchFamily="34" charset="0"/>
                <a:ea typeface="Aptos Bold"/>
                <a:cs typeface="Aptos Bold"/>
                <a:sym typeface="Aptos Bold"/>
                <a:hlinkClick r:id="rId3"/>
              </a:rPr>
              <a:t>aqui</a:t>
            </a:r>
            <a:br>
              <a:rPr dirty="0"/>
            </a:br>
            <a:r>
              <a:rPr dirty="0" err="1">
                <a:solidFill>
                  <a:srgbClr val="FFFFFF"/>
                </a:solidFill>
              </a:rPr>
              <a:t>ou</a:t>
            </a:r>
            <a:r>
              <a:rPr dirty="0">
                <a:solidFill>
                  <a:srgbClr val="FFFFFF"/>
                </a:solidFill>
              </a:rPr>
              <a:t> use o </a:t>
            </a:r>
            <a:r>
              <a:rPr dirty="0" err="1">
                <a:solidFill>
                  <a:srgbClr val="FFFFFF"/>
                </a:solidFill>
              </a:rPr>
              <a:t>código</a:t>
            </a:r>
            <a:endParaRPr dirty="0">
              <a:solidFill>
                <a:srgbClr val="FFFFFF"/>
              </a:solidFill>
            </a:endParaRPr>
          </a:p>
        </p:txBody>
      </p:sp>
      <p:pic>
        <p:nvPicPr>
          <p:cNvPr id="393" name="bit.ly_4gRgXIi.png" descr="bit.ly_4gRgXI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972" y="2788785"/>
            <a:ext cx="2046556" cy="2046555"/>
          </a:xfrm>
          <a:prstGeom prst="rect">
            <a:avLst/>
          </a:prstGeom>
          <a:ln w="63500">
            <a:solidFill>
              <a:srgbClr val="000000"/>
            </a:solidFill>
            <a:miter lim="400000"/>
          </a:ln>
        </p:spPr>
      </p:pic>
      <p:sp>
        <p:nvSpPr>
          <p:cNvPr id="394" name="CaixaDeTexto 1"/>
          <p:cNvSpPr txBox="1"/>
          <p:nvPr/>
        </p:nvSpPr>
        <p:spPr>
          <a:xfrm>
            <a:off x="3908126" y="2322719"/>
            <a:ext cx="10425611" cy="57906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/>
          <a:p>
            <a:pPr defTabSz="1511281">
              <a:defRPr sz="3700">
                <a:solidFill>
                  <a:srgbClr val="D83731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Certificado</a:t>
            </a:r>
            <a:r>
              <a:rPr dirty="0"/>
              <a:t> de </a:t>
            </a:r>
            <a:r>
              <a:rPr dirty="0" err="1"/>
              <a:t>Regularidade</a:t>
            </a:r>
            <a:r>
              <a:rPr dirty="0"/>
              <a:t> </a:t>
            </a:r>
            <a:r>
              <a:rPr dirty="0" err="1"/>
              <a:t>Previdenciária</a:t>
            </a:r>
            <a:endParaRPr sz="6000" dirty="0"/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A </a:t>
            </a:r>
            <a:r>
              <a:rPr dirty="0" err="1"/>
              <a:t>instituição</a:t>
            </a:r>
            <a:r>
              <a:rPr dirty="0"/>
              <a:t> do RPC (Lei) e </a:t>
            </a:r>
            <a:r>
              <a:rPr dirty="0" err="1"/>
              <a:t>sua</a:t>
            </a:r>
            <a:r>
              <a:rPr dirty="0"/>
              <a:t> </a:t>
            </a:r>
            <a:r>
              <a:rPr dirty="0" err="1"/>
              <a:t>vigência</a:t>
            </a:r>
            <a:r>
              <a:rPr dirty="0"/>
              <a:t> (</a:t>
            </a:r>
            <a:r>
              <a:rPr dirty="0" err="1"/>
              <a:t>Convênio</a:t>
            </a:r>
            <a:r>
              <a:rPr dirty="0"/>
              <a:t>) </a:t>
            </a:r>
            <a:r>
              <a:rPr dirty="0" err="1"/>
              <a:t>são</a:t>
            </a:r>
            <a:r>
              <a:rPr dirty="0"/>
              <a:t> </a:t>
            </a:r>
            <a:r>
              <a:rPr dirty="0" err="1"/>
              <a:t>critérios</a:t>
            </a:r>
            <a:r>
              <a:rPr dirty="0"/>
              <a:t> </a:t>
            </a:r>
            <a:r>
              <a:rPr dirty="0" err="1"/>
              <a:t>estabelecidos</a:t>
            </a:r>
            <a:br>
              <a:rPr dirty="0"/>
            </a:br>
            <a:r>
              <a:rPr dirty="0"/>
              <a:t>para a </a:t>
            </a:r>
            <a:r>
              <a:rPr dirty="0" err="1"/>
              <a:t>emissão</a:t>
            </a:r>
            <a:r>
              <a:rPr dirty="0"/>
              <a:t> do CRP, </a:t>
            </a:r>
            <a:r>
              <a:rPr dirty="0" err="1"/>
              <a:t>na</a:t>
            </a:r>
            <a:r>
              <a:rPr dirty="0"/>
              <a:t> forma da </a:t>
            </a:r>
            <a:r>
              <a:rPr dirty="0" err="1"/>
              <a:t>Portaria</a:t>
            </a:r>
            <a:r>
              <a:rPr dirty="0"/>
              <a:t> MTP nº 1.467/2022</a:t>
            </a:r>
            <a:endParaRPr sz="3600" dirty="0"/>
          </a:p>
          <a:p>
            <a:pPr defTabSz="1511281">
              <a:defRPr sz="19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sz="3600" dirty="0"/>
          </a:p>
          <a:p>
            <a:pPr defTabSz="1511281">
              <a:defRPr sz="3700">
                <a:solidFill>
                  <a:srgbClr val="4396AD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Atraso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operacionalização</a:t>
            </a:r>
            <a:endParaRPr sz="6000" dirty="0">
              <a:solidFill>
                <a:srgbClr val="C00000"/>
              </a:solidFill>
            </a:endParaRPr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Pesquisa </a:t>
            </a:r>
            <a:r>
              <a:rPr dirty="0" err="1"/>
              <a:t>realizada</a:t>
            </a:r>
            <a:r>
              <a:rPr dirty="0"/>
              <a:t> </a:t>
            </a:r>
            <a:r>
              <a:rPr dirty="0" err="1"/>
              <a:t>pelo</a:t>
            </a:r>
            <a:r>
              <a:rPr dirty="0"/>
              <a:t> DERPC </a:t>
            </a:r>
            <a:r>
              <a:rPr dirty="0" err="1"/>
              <a:t>identificou</a:t>
            </a:r>
            <a:r>
              <a:rPr dirty="0"/>
              <a:t> que 75% dos </a:t>
            </a:r>
            <a:r>
              <a:rPr dirty="0" err="1"/>
              <a:t>convênios</a:t>
            </a:r>
            <a:r>
              <a:rPr dirty="0"/>
              <a:t> </a:t>
            </a:r>
            <a:r>
              <a:rPr dirty="0" err="1"/>
              <a:t>vigentes</a:t>
            </a:r>
            <a:br>
              <a:rPr dirty="0"/>
            </a:br>
            <a:r>
              <a:rPr dirty="0" err="1"/>
              <a:t>apresentam</a:t>
            </a:r>
            <a:r>
              <a:rPr dirty="0"/>
              <a:t> </a:t>
            </a:r>
            <a:r>
              <a:rPr dirty="0" err="1"/>
              <a:t>atraso</a:t>
            </a:r>
            <a:r>
              <a:rPr dirty="0"/>
              <a:t> </a:t>
            </a:r>
            <a:r>
              <a:rPr dirty="0" err="1"/>
              <a:t>significativo</a:t>
            </a:r>
            <a:r>
              <a:rPr dirty="0"/>
              <a:t> </a:t>
            </a:r>
            <a:r>
              <a:rPr dirty="0" err="1"/>
              <a:t>na</a:t>
            </a:r>
            <a:r>
              <a:rPr dirty="0"/>
              <a:t> </a:t>
            </a:r>
            <a:r>
              <a:rPr dirty="0" err="1"/>
              <a:t>sua</a:t>
            </a:r>
            <a:r>
              <a:rPr dirty="0"/>
              <a:t> </a:t>
            </a:r>
            <a:r>
              <a:rPr dirty="0" err="1"/>
              <a:t>operacionalização</a:t>
            </a:r>
            <a:endParaRPr sz="3600" dirty="0"/>
          </a:p>
          <a:p>
            <a:pPr defTabSz="1511281">
              <a:defRPr sz="19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 sz="3600" dirty="0"/>
          </a:p>
          <a:p>
            <a:pPr defTabSz="1511281">
              <a:defRPr sz="3700">
                <a:solidFill>
                  <a:srgbClr val="439556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 err="1"/>
              <a:t>Responsabilidade</a:t>
            </a:r>
            <a:r>
              <a:rPr dirty="0"/>
              <a:t> do Poder </a:t>
            </a:r>
            <a:r>
              <a:rPr dirty="0" err="1"/>
              <a:t>Executivo</a:t>
            </a:r>
            <a:endParaRPr sz="6000" dirty="0">
              <a:solidFill>
                <a:srgbClr val="C00000"/>
              </a:solidFill>
            </a:endParaRPr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/>
              <a:t>O item 22 da Nota é </a:t>
            </a:r>
            <a:r>
              <a:rPr dirty="0" err="1"/>
              <a:t>taxativo</a:t>
            </a:r>
            <a:r>
              <a:rPr dirty="0"/>
              <a:t> </a:t>
            </a:r>
            <a:r>
              <a:rPr dirty="0" err="1"/>
              <a:t>ao</a:t>
            </a:r>
            <a:r>
              <a:rPr dirty="0"/>
              <a:t> </a:t>
            </a:r>
            <a:r>
              <a:rPr dirty="0" err="1"/>
              <a:t>identificar</a:t>
            </a:r>
            <a:r>
              <a:rPr dirty="0"/>
              <a:t> a </a:t>
            </a:r>
            <a:r>
              <a:rPr dirty="0" err="1"/>
              <a:t>responsabilidade</a:t>
            </a:r>
            <a:r>
              <a:rPr dirty="0"/>
              <a:t> do </a:t>
            </a:r>
            <a:r>
              <a:rPr dirty="0" err="1"/>
              <a:t>Chefe</a:t>
            </a:r>
            <a:r>
              <a:rPr dirty="0"/>
              <a:t> do Poder </a:t>
            </a:r>
            <a:r>
              <a:rPr dirty="0" err="1"/>
              <a:t>Executivo</a:t>
            </a:r>
            <a:r>
              <a:rPr dirty="0"/>
              <a:t> pela </a:t>
            </a:r>
            <a:r>
              <a:rPr dirty="0" err="1"/>
              <a:t>operacionalização</a:t>
            </a:r>
            <a:r>
              <a:rPr dirty="0"/>
              <a:t> do </a:t>
            </a:r>
            <a:r>
              <a:rPr dirty="0" err="1"/>
              <a:t>convênio</a:t>
            </a:r>
            <a:r>
              <a:rPr dirty="0"/>
              <a:t> junto à EFPC, </a:t>
            </a:r>
            <a:r>
              <a:rPr dirty="0" err="1"/>
              <a:t>destacando</a:t>
            </a:r>
            <a:r>
              <a:rPr dirty="0"/>
              <a:t> ser “fundamental que as </a:t>
            </a:r>
            <a:r>
              <a:rPr dirty="0" err="1"/>
              <a:t>áreas</a:t>
            </a:r>
            <a:r>
              <a:rPr dirty="0"/>
              <a:t> de </a:t>
            </a:r>
            <a:r>
              <a:rPr dirty="0" err="1"/>
              <a:t>recursos</a:t>
            </a:r>
            <a:r>
              <a:rPr dirty="0"/>
              <a:t> </a:t>
            </a:r>
            <a:r>
              <a:rPr dirty="0" err="1"/>
              <a:t>humanos</a:t>
            </a:r>
            <a:r>
              <a:rPr dirty="0"/>
              <a:t> </a:t>
            </a:r>
            <a:r>
              <a:rPr dirty="0" err="1"/>
              <a:t>coordenem</a:t>
            </a:r>
            <a:r>
              <a:rPr dirty="0"/>
              <a:t> as </a:t>
            </a:r>
            <a:r>
              <a:rPr dirty="0" err="1"/>
              <a:t>etapas</a:t>
            </a:r>
            <a:r>
              <a:rPr dirty="0"/>
              <a:t> para a </a:t>
            </a:r>
            <a:r>
              <a:rPr dirty="0" err="1"/>
              <a:t>devida</a:t>
            </a:r>
            <a:r>
              <a:rPr dirty="0"/>
              <a:t> </a:t>
            </a:r>
            <a:r>
              <a:rPr dirty="0" err="1"/>
              <a:t>operacionalização</a:t>
            </a:r>
            <a:r>
              <a:rPr dirty="0"/>
              <a:t> (...) </a:t>
            </a:r>
            <a:r>
              <a:rPr dirty="0" err="1"/>
              <a:t>cabendo</a:t>
            </a:r>
            <a:r>
              <a:rPr dirty="0"/>
              <a:t> </a:t>
            </a:r>
            <a:r>
              <a:rPr dirty="0" err="1"/>
              <a:t>ainda</a:t>
            </a:r>
            <a:r>
              <a:rPr dirty="0"/>
              <a:t> a </a:t>
            </a:r>
            <a:r>
              <a:rPr dirty="0" err="1"/>
              <a:t>elas</a:t>
            </a:r>
            <a:r>
              <a:rPr dirty="0"/>
              <a:t> e à </a:t>
            </a:r>
            <a:r>
              <a:rPr dirty="0" err="1"/>
              <a:t>entidade</a:t>
            </a:r>
            <a:r>
              <a:rPr dirty="0"/>
              <a:t> </a:t>
            </a:r>
            <a:r>
              <a:rPr dirty="0" err="1"/>
              <a:t>gestora</a:t>
            </a:r>
            <a:r>
              <a:rPr dirty="0"/>
              <a:t> do RPPS </a:t>
            </a:r>
            <a:r>
              <a:rPr dirty="0" err="1"/>
              <a:t>observar</a:t>
            </a:r>
            <a:r>
              <a:rPr dirty="0"/>
              <a:t> a </a:t>
            </a:r>
            <a:r>
              <a:rPr dirty="0" err="1"/>
              <a:t>aplicação</a:t>
            </a:r>
            <a:r>
              <a:rPr dirty="0"/>
              <a:t> do </a:t>
            </a:r>
            <a:r>
              <a:rPr dirty="0" err="1"/>
              <a:t>modelo</a:t>
            </a:r>
            <a:r>
              <a:rPr dirty="0"/>
              <a:t> do ‘RPPS </a:t>
            </a:r>
            <a:r>
              <a:rPr dirty="0" err="1"/>
              <a:t>limitado</a:t>
            </a:r>
            <a:r>
              <a:rPr dirty="0"/>
              <a:t>’ para </a:t>
            </a:r>
            <a:r>
              <a:rPr dirty="0" err="1"/>
              <a:t>todos</a:t>
            </a:r>
            <a:r>
              <a:rPr dirty="0"/>
              <a:t> </a:t>
            </a:r>
            <a:r>
              <a:rPr dirty="0" err="1"/>
              <a:t>os</a:t>
            </a:r>
            <a:r>
              <a:rPr dirty="0"/>
              <a:t> </a:t>
            </a:r>
            <a:r>
              <a:rPr dirty="0" err="1"/>
              <a:t>servidores</a:t>
            </a:r>
            <a:r>
              <a:rPr dirty="0"/>
              <a:t> que </a:t>
            </a:r>
            <a:r>
              <a:rPr dirty="0" err="1"/>
              <a:t>ingressarem</a:t>
            </a:r>
            <a:r>
              <a:rPr dirty="0"/>
              <a:t> no </a:t>
            </a:r>
            <a:r>
              <a:rPr dirty="0" err="1"/>
              <a:t>ente</a:t>
            </a:r>
            <a:r>
              <a:rPr dirty="0"/>
              <a:t> a </a:t>
            </a:r>
            <a:r>
              <a:rPr dirty="0" err="1"/>
              <a:t>partir</a:t>
            </a:r>
            <a:r>
              <a:rPr dirty="0"/>
              <a:t> da </a:t>
            </a:r>
            <a:r>
              <a:rPr dirty="0" err="1"/>
              <a:t>aprovação</a:t>
            </a:r>
            <a:r>
              <a:rPr dirty="0"/>
              <a:t> do </a:t>
            </a:r>
            <a:r>
              <a:rPr dirty="0" err="1"/>
              <a:t>convênio</a:t>
            </a:r>
            <a:r>
              <a:rPr dirty="0"/>
              <a:t> de </a:t>
            </a:r>
            <a:r>
              <a:rPr dirty="0" err="1"/>
              <a:t>adesão</a:t>
            </a:r>
            <a:r>
              <a:rPr dirty="0"/>
              <a:t>”</a:t>
            </a:r>
          </a:p>
        </p:txBody>
      </p:sp>
      <p:pic>
        <p:nvPicPr>
          <p:cNvPr id="395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396" name="SITUAÇÕES DOS MUNICÍPIOS"/>
          <p:cNvSpPr txBox="1"/>
          <p:nvPr/>
        </p:nvSpPr>
        <p:spPr>
          <a:xfrm>
            <a:off x="1012823" y="762000"/>
            <a:ext cx="8340997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>
                <a:latin typeface="Aptos" panose="020B0004020202020204" pitchFamily="34" charset="0"/>
              </a:rPr>
              <a:t>NOTA TÉCNICA SEI Nº 584/2024/MPS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Rectangle"/>
          <p:cNvSpPr/>
          <p:nvPr/>
        </p:nvSpPr>
        <p:spPr>
          <a:xfrm>
            <a:off x="0" y="0"/>
            <a:ext cx="15113000" cy="9067800"/>
          </a:xfrm>
          <a:prstGeom prst="rect">
            <a:avLst/>
          </a:prstGeom>
          <a:solidFill>
            <a:srgbClr val="000033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pic>
        <p:nvPicPr>
          <p:cNvPr id="399" name="PREVCOM_marcaBRANCA_190115.png" descr="PREVCOM_marcaBRANCA_190115.png"/>
          <p:cNvPicPr>
            <a:picLocks noChangeAspect="1"/>
          </p:cNvPicPr>
          <p:nvPr/>
        </p:nvPicPr>
        <p:blipFill>
          <a:blip r:embed="rId2">
            <a:alphaModFix amt="10000"/>
          </a:blip>
          <a:srcRect b="46060"/>
          <a:stretch>
            <a:fillRect/>
          </a:stretch>
        </p:blipFill>
        <p:spPr>
          <a:xfrm>
            <a:off x="2730500" y="5841998"/>
            <a:ext cx="15748000" cy="3362320"/>
          </a:xfrm>
          <a:prstGeom prst="rect">
            <a:avLst/>
          </a:prstGeom>
          <a:ln w="12700">
            <a:miter lim="400000"/>
          </a:ln>
        </p:spPr>
      </p:pic>
      <p:sp>
        <p:nvSpPr>
          <p:cNvPr id="40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06427" y="8411355"/>
            <a:ext cx="440969" cy="478158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/>
          <a:lstStyle>
            <a:lvl1pPr algn="r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 b="1">
                <a:latin typeface="Aptos" panose="020B0004020202020204" pitchFamily="34" charset="0"/>
              </a:rPr>
              <a:t>9</a:t>
            </a:fld>
            <a:endParaRPr b="1">
              <a:latin typeface="Aptos" panose="020B0004020202020204" pitchFamily="34" charset="0"/>
            </a:endParaRPr>
          </a:p>
        </p:txBody>
      </p:sp>
      <p:sp>
        <p:nvSpPr>
          <p:cNvPr id="401" name="Square"/>
          <p:cNvSpPr/>
          <p:nvPr/>
        </p:nvSpPr>
        <p:spPr>
          <a:xfrm>
            <a:off x="-1178152" y="2375538"/>
            <a:ext cx="4521917" cy="4014394"/>
          </a:xfrm>
          <a:prstGeom prst="rect">
            <a:avLst/>
          </a:prstGeom>
          <a:solidFill>
            <a:srgbClr val="1B1A46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 defTabSz="1511281">
              <a:lnSpc>
                <a:spcPct val="90000"/>
              </a:lnSpc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402" name="CaixaDeTexto 1"/>
          <p:cNvSpPr txBox="1"/>
          <p:nvPr/>
        </p:nvSpPr>
        <p:spPr>
          <a:xfrm>
            <a:off x="135516" y="5027143"/>
            <a:ext cx="2833692" cy="1135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b">
            <a:spAutoFit/>
          </a:bodyPr>
          <a:lstStyle/>
          <a:p>
            <a:pPr algn="r" defTabSz="1511281">
              <a:lnSpc>
                <a:spcPct val="80000"/>
              </a:lnSpc>
              <a:defRPr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rPr dirty="0">
                <a:solidFill>
                  <a:srgbClr val="FFFFFF"/>
                </a:solidFill>
              </a:rPr>
              <a:t>Para </a:t>
            </a:r>
            <a:r>
              <a:rPr dirty="0" err="1">
                <a:solidFill>
                  <a:srgbClr val="FFFFFF"/>
                </a:solidFill>
              </a:rPr>
              <a:t>baixar</a:t>
            </a:r>
            <a:r>
              <a:rPr dirty="0">
                <a:solidFill>
                  <a:srgbClr val="FFFFFF"/>
                </a:solidFill>
              </a:rPr>
              <a:t>,</a:t>
            </a:r>
            <a:br>
              <a:rPr dirty="0"/>
            </a:br>
            <a:r>
              <a:rPr sz="3200" b="1" spc="-64" dirty="0">
                <a:solidFill>
                  <a:srgbClr val="B22C27"/>
                </a:solidFill>
                <a:uFill>
                  <a:solidFill>
                    <a:srgbClr val="0000FF"/>
                  </a:solidFill>
                </a:uFill>
                <a:latin typeface="Aptos" panose="020B0004020202020204" pitchFamily="34" charset="0"/>
                <a:ea typeface="Aptos Bold"/>
                <a:cs typeface="Aptos Bold"/>
                <a:sym typeface="Aptos Bold"/>
                <a:hlinkClick r:id="rId3"/>
              </a:rPr>
              <a:t>clique </a:t>
            </a:r>
            <a:r>
              <a:rPr sz="3200" b="1" spc="-64" dirty="0" err="1">
                <a:solidFill>
                  <a:srgbClr val="B22C27"/>
                </a:solidFill>
                <a:uFill>
                  <a:solidFill>
                    <a:srgbClr val="0000FF"/>
                  </a:solidFill>
                </a:uFill>
                <a:latin typeface="Aptos" panose="020B0004020202020204" pitchFamily="34" charset="0"/>
                <a:ea typeface="Aptos Bold"/>
                <a:cs typeface="Aptos Bold"/>
                <a:sym typeface="Aptos Bold"/>
                <a:hlinkClick r:id="rId3"/>
              </a:rPr>
              <a:t>aqui</a:t>
            </a:r>
            <a:br>
              <a:rPr dirty="0"/>
            </a:br>
            <a:r>
              <a:rPr dirty="0" err="1">
                <a:solidFill>
                  <a:srgbClr val="FFFFFF"/>
                </a:solidFill>
              </a:rPr>
              <a:t>ou</a:t>
            </a:r>
            <a:r>
              <a:rPr dirty="0">
                <a:solidFill>
                  <a:srgbClr val="FFFFFF"/>
                </a:solidFill>
              </a:rPr>
              <a:t> use o </a:t>
            </a:r>
            <a:r>
              <a:rPr dirty="0" err="1">
                <a:solidFill>
                  <a:srgbClr val="FFFFFF"/>
                </a:solidFill>
              </a:rPr>
              <a:t>código</a:t>
            </a:r>
            <a:endParaRPr dirty="0">
              <a:solidFill>
                <a:srgbClr val="FFFFFF"/>
              </a:solidFill>
            </a:endParaRPr>
          </a:p>
        </p:txBody>
      </p:sp>
      <p:pic>
        <p:nvPicPr>
          <p:cNvPr id="403" name="bit.ly_4gRgXIi.png" descr="bit.ly_4gRgXIi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972" y="2788785"/>
            <a:ext cx="2046556" cy="2046555"/>
          </a:xfrm>
          <a:prstGeom prst="rect">
            <a:avLst/>
          </a:prstGeom>
          <a:ln w="63500">
            <a:solidFill>
              <a:srgbClr val="000000"/>
            </a:solidFill>
            <a:miter lim="400000"/>
          </a:ln>
        </p:spPr>
      </p:pic>
      <p:sp>
        <p:nvSpPr>
          <p:cNvPr id="404" name="CaixaDeTexto 1"/>
          <p:cNvSpPr txBox="1"/>
          <p:nvPr/>
        </p:nvSpPr>
        <p:spPr>
          <a:xfrm>
            <a:off x="3908126" y="2322720"/>
            <a:ext cx="10425611" cy="5701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/>
          <a:p>
            <a:pPr defTabSz="1511281">
              <a:defRPr sz="3700">
                <a:solidFill>
                  <a:srgbClr val="D83731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Cenários</a:t>
            </a:r>
            <a:endParaRPr sz="6000"/>
          </a:p>
          <a:p>
            <a:pPr defTabSz="1511281">
              <a:spcBef>
                <a:spcPts val="1000"/>
              </a:spcBef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1.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Sem</a:t>
            </a:r>
            <a:r>
              <a:t> servidores acima do teto após vigência;</a:t>
            </a:r>
          </a:p>
          <a:p>
            <a:pPr defTabSz="1511281">
              <a:spcBef>
                <a:spcPts val="1000"/>
              </a:spcBef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2.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Com</a:t>
            </a:r>
            <a:r>
              <a:t> servidores acima do teto após vigência, descontos na forma do “RPPS pleno”,</a:t>
            </a:r>
            <a:br/>
            <a:r>
              <a:t>    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sem</a:t>
            </a:r>
            <a:r>
              <a:t> descontos contribuição devida ao RPC; </a:t>
            </a:r>
          </a:p>
          <a:p>
            <a:pPr defTabSz="1511281">
              <a:spcBef>
                <a:spcPts val="1000"/>
              </a:spcBef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3.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Com</a:t>
            </a:r>
            <a:r>
              <a:t> servidores acima do teto após vigência, descontos na forma do “RPPS limitado”,</a:t>
            </a:r>
            <a:br/>
            <a:r>
              <a:t>    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sem</a:t>
            </a:r>
            <a:r>
              <a:t> descontos contribuição devida ao RPC; </a:t>
            </a:r>
          </a:p>
          <a:p>
            <a:pPr defTabSz="1511281">
              <a:spcBef>
                <a:spcPts val="1000"/>
              </a:spcBef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4.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Com</a:t>
            </a:r>
            <a:r>
              <a:t> servidores acima do teto após vigência, descontos na forma do “RPPS limitado”,</a:t>
            </a:r>
            <a:br/>
            <a:r>
              <a:t>    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com</a:t>
            </a:r>
            <a:r>
              <a:t> descontos contribuição ao RPC retidas no Tesouro.</a:t>
            </a:r>
          </a:p>
          <a:p>
            <a:pPr defTabSz="1511281">
              <a:defRPr sz="3600">
                <a:solidFill>
                  <a:srgbClr val="439556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endParaRPr/>
          </a:p>
          <a:p>
            <a:pPr defTabSz="1511281">
              <a:defRPr sz="3700">
                <a:solidFill>
                  <a:srgbClr val="439556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Regularização imediata</a:t>
            </a:r>
            <a:endParaRPr sz="6000">
              <a:solidFill>
                <a:srgbClr val="C00000"/>
              </a:solidFill>
            </a:endParaRPr>
          </a:p>
          <a:p>
            <a:pPr defTabSz="1511281">
              <a:defRPr sz="2200">
                <a:solidFill>
                  <a:srgbClr val="FFFFFF"/>
                </a:solidFill>
                <a:latin typeface="Aptos Display"/>
                <a:ea typeface="Aptos Display"/>
                <a:cs typeface="Aptos Display"/>
                <a:sym typeface="Aptos Display"/>
              </a:defRPr>
            </a:pPr>
            <a:r>
              <a:t>Na forma do item 24 da Nota (pg. 5) a não operacionalização configura descumprimento</a:t>
            </a:r>
            <a:br/>
            <a:r>
              <a:t>do critério "Instituição do regime de previdência complementar - Aprovação do convênio de adesão", exigido para fins de emissão do CRP. </a:t>
            </a:r>
          </a:p>
        </p:txBody>
      </p:sp>
      <p:pic>
        <p:nvPicPr>
          <p:cNvPr id="405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67923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406" name="SITUAÇÕES DOS MUNICÍPIOS"/>
          <p:cNvSpPr txBox="1"/>
          <p:nvPr/>
        </p:nvSpPr>
        <p:spPr>
          <a:xfrm>
            <a:off x="1012823" y="762000"/>
            <a:ext cx="8340997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4000" spc="-7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rPr b="1" dirty="0">
                <a:latin typeface="Aptos" panose="020B0004020202020204" pitchFamily="34" charset="0"/>
              </a:rPr>
              <a:t>NOTA TÉCNICA SEI Nº 584/2024/MPS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o Office">
  <a:themeElements>
    <a:clrScheme name="Tema do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o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138257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138257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Tema do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o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138257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138257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1720</Words>
  <Application>Microsoft Office PowerPoint</Application>
  <PresentationFormat>Personalizar</PresentationFormat>
  <Paragraphs>254</Paragraphs>
  <Slides>21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30" baseType="lpstr">
      <vt:lpstr>Aptos</vt:lpstr>
      <vt:lpstr>Aptos Bold</vt:lpstr>
      <vt:lpstr>Aptos Display</vt:lpstr>
      <vt:lpstr>Arial</vt:lpstr>
      <vt:lpstr>Calibri</vt:lpstr>
      <vt:lpstr>Code Pro</vt:lpstr>
      <vt:lpstr>Intro</vt:lpstr>
      <vt:lpstr>Open Sans Extra Bold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Fabiana Cristina Ishikawa Raniero</dc:creator>
  <cp:lastModifiedBy>Fabiana Cristina Ishikawa Raniero</cp:lastModifiedBy>
  <cp:revision>48</cp:revision>
  <dcterms:modified xsi:type="dcterms:W3CDTF">2025-06-13T18:33:07Z</dcterms:modified>
</cp:coreProperties>
</file>